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6"/>
  </p:notesMasterIdLst>
  <p:sldIdLst>
    <p:sldId id="257" r:id="rId6"/>
    <p:sldId id="258" r:id="rId7"/>
    <p:sldId id="259" r:id="rId8"/>
    <p:sldId id="260" r:id="rId9"/>
    <p:sldId id="262" r:id="rId10"/>
    <p:sldId id="263" r:id="rId11"/>
    <p:sldId id="264" r:id="rId12"/>
    <p:sldId id="265" r:id="rId13"/>
    <p:sldId id="266"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6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snapToGrid="0" snapToObjects="1">
      <p:cViewPr varScale="1">
        <p:scale>
          <a:sx n="105" d="100"/>
          <a:sy n="105" d="100"/>
        </p:scale>
        <p:origin x="840" y="2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E6851D-943F-B14E-A34D-4C2A5DA68394}" type="datetimeFigureOut">
              <a:rPr lang="en-US" smtClean="0"/>
              <a:t>6/9/20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248129-6297-7F4E-9F19-A7A20F211B94}" type="slidenum">
              <a:rPr lang="en-US" smtClean="0"/>
              <a:t>‹#›</a:t>
            </a:fld>
            <a:endParaRPr lang="en-US"/>
          </a:p>
        </p:txBody>
      </p:sp>
    </p:spTree>
    <p:extLst>
      <p:ext uri="{BB962C8B-B14F-4D97-AF65-F5344CB8AC3E}">
        <p14:creationId xmlns:p14="http://schemas.microsoft.com/office/powerpoint/2010/main" val="3730605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248129-6297-7F4E-9F19-A7A20F211B94}" type="slidenum">
              <a:rPr lang="en-US" smtClean="0"/>
              <a:t>5</a:t>
            </a:fld>
            <a:endParaRPr lang="en-US"/>
          </a:p>
        </p:txBody>
      </p:sp>
    </p:spTree>
    <p:extLst>
      <p:ext uri="{BB962C8B-B14F-4D97-AF65-F5344CB8AC3E}">
        <p14:creationId xmlns:p14="http://schemas.microsoft.com/office/powerpoint/2010/main" val="2886409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248129-6297-7F4E-9F19-A7A20F211B94}" type="slidenum">
              <a:rPr lang="en-US" smtClean="0"/>
              <a:t>6</a:t>
            </a:fld>
            <a:endParaRPr lang="en-US"/>
          </a:p>
        </p:txBody>
      </p:sp>
    </p:spTree>
    <p:extLst>
      <p:ext uri="{BB962C8B-B14F-4D97-AF65-F5344CB8AC3E}">
        <p14:creationId xmlns:p14="http://schemas.microsoft.com/office/powerpoint/2010/main" val="1402797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248129-6297-7F4E-9F19-A7A20F211B94}" type="slidenum">
              <a:rPr lang="en-US" smtClean="0"/>
              <a:t>7</a:t>
            </a:fld>
            <a:endParaRPr lang="en-US"/>
          </a:p>
        </p:txBody>
      </p:sp>
    </p:spTree>
    <p:extLst>
      <p:ext uri="{BB962C8B-B14F-4D97-AF65-F5344CB8AC3E}">
        <p14:creationId xmlns:p14="http://schemas.microsoft.com/office/powerpoint/2010/main" val="3908943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248129-6297-7F4E-9F19-A7A20F211B94}" type="slidenum">
              <a:rPr lang="en-US" smtClean="0"/>
              <a:t>8</a:t>
            </a:fld>
            <a:endParaRPr lang="en-US"/>
          </a:p>
        </p:txBody>
      </p:sp>
    </p:spTree>
    <p:extLst>
      <p:ext uri="{BB962C8B-B14F-4D97-AF65-F5344CB8AC3E}">
        <p14:creationId xmlns:p14="http://schemas.microsoft.com/office/powerpoint/2010/main" val="1527120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248129-6297-7F4E-9F19-A7A20F211B94}" type="slidenum">
              <a:rPr lang="en-US" smtClean="0"/>
              <a:t>9</a:t>
            </a:fld>
            <a:endParaRPr lang="en-US"/>
          </a:p>
        </p:txBody>
      </p:sp>
    </p:spTree>
    <p:extLst>
      <p:ext uri="{BB962C8B-B14F-4D97-AF65-F5344CB8AC3E}">
        <p14:creationId xmlns:p14="http://schemas.microsoft.com/office/powerpoint/2010/main" val="1124086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2A912-5B52-4C4C-B3EF-C67C2CEBBB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9EBCF8-69B9-0944-A6EC-BAA9CEB656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B77FEF-1632-7642-B3AA-111F518C3581}"/>
              </a:ext>
            </a:extLst>
          </p:cNvPr>
          <p:cNvSpPr>
            <a:spLocks noGrp="1"/>
          </p:cNvSpPr>
          <p:nvPr>
            <p:ph type="dt" sz="half" idx="10"/>
          </p:nvPr>
        </p:nvSpPr>
        <p:spPr/>
        <p:txBody>
          <a:bodyPr/>
          <a:lstStyle/>
          <a:p>
            <a:fld id="{B6FA7173-0833-5242-B8C6-8ECB6CE9BCE0}" type="datetimeFigureOut">
              <a:rPr lang="en-US" smtClean="0"/>
              <a:t>6/9/20</a:t>
            </a:fld>
            <a:endParaRPr lang="en-US"/>
          </a:p>
        </p:txBody>
      </p:sp>
      <p:sp>
        <p:nvSpPr>
          <p:cNvPr id="5" name="Footer Placeholder 4">
            <a:extLst>
              <a:ext uri="{FF2B5EF4-FFF2-40B4-BE49-F238E27FC236}">
                <a16:creationId xmlns:a16="http://schemas.microsoft.com/office/drawing/2014/main" id="{0E5D11E7-BEFF-7340-BE6E-A457326BAD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F66632-98B7-0540-8C75-0921C2BC3840}"/>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1648179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6EA3E-FE7E-DC40-88A6-B4BC63DF42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A0287E-39AA-9D4A-AC6C-4C042AA31D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17D81-B14A-7649-9632-9748B46DF92E}"/>
              </a:ext>
            </a:extLst>
          </p:cNvPr>
          <p:cNvSpPr>
            <a:spLocks noGrp="1"/>
          </p:cNvSpPr>
          <p:nvPr>
            <p:ph type="dt" sz="half" idx="10"/>
          </p:nvPr>
        </p:nvSpPr>
        <p:spPr/>
        <p:txBody>
          <a:bodyPr/>
          <a:lstStyle/>
          <a:p>
            <a:fld id="{B6FA7173-0833-5242-B8C6-8ECB6CE9BCE0}" type="datetimeFigureOut">
              <a:rPr lang="en-US" smtClean="0"/>
              <a:t>6/9/20</a:t>
            </a:fld>
            <a:endParaRPr lang="en-US"/>
          </a:p>
        </p:txBody>
      </p:sp>
      <p:sp>
        <p:nvSpPr>
          <p:cNvPr id="5" name="Footer Placeholder 4">
            <a:extLst>
              <a:ext uri="{FF2B5EF4-FFF2-40B4-BE49-F238E27FC236}">
                <a16:creationId xmlns:a16="http://schemas.microsoft.com/office/drawing/2014/main" id="{DE397204-18D1-AB4D-AB82-2E26168E8F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C9E20-0500-C842-90E3-F5BE85DD4206}"/>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1013019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800040-2826-3140-A2C4-F609C73E94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6C8A02-2A37-0A4A-8C58-61D32BD8F4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FAFF90-E7E2-E642-8C1A-D1598E323B2B}"/>
              </a:ext>
            </a:extLst>
          </p:cNvPr>
          <p:cNvSpPr>
            <a:spLocks noGrp="1"/>
          </p:cNvSpPr>
          <p:nvPr>
            <p:ph type="dt" sz="half" idx="10"/>
          </p:nvPr>
        </p:nvSpPr>
        <p:spPr/>
        <p:txBody>
          <a:bodyPr/>
          <a:lstStyle/>
          <a:p>
            <a:fld id="{B6FA7173-0833-5242-B8C6-8ECB6CE9BCE0}" type="datetimeFigureOut">
              <a:rPr lang="en-US" smtClean="0"/>
              <a:t>6/9/20</a:t>
            </a:fld>
            <a:endParaRPr lang="en-US"/>
          </a:p>
        </p:txBody>
      </p:sp>
      <p:sp>
        <p:nvSpPr>
          <p:cNvPr id="5" name="Footer Placeholder 4">
            <a:extLst>
              <a:ext uri="{FF2B5EF4-FFF2-40B4-BE49-F238E27FC236}">
                <a16:creationId xmlns:a16="http://schemas.microsoft.com/office/drawing/2014/main" id="{60649665-AD89-F645-8EF5-8F634A9FB9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06637F-6841-464E-B3EA-6F7EE56A6B8E}"/>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749387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3F7F5-B116-A04E-B484-A6CB9A1EC0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4DDA5E-12C6-7E42-837B-BA8D147A14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422A9B-CA08-664A-AC69-11CCF6274D5C}"/>
              </a:ext>
            </a:extLst>
          </p:cNvPr>
          <p:cNvSpPr>
            <a:spLocks noGrp="1"/>
          </p:cNvSpPr>
          <p:nvPr>
            <p:ph type="dt" sz="half" idx="10"/>
          </p:nvPr>
        </p:nvSpPr>
        <p:spPr/>
        <p:txBody>
          <a:bodyPr/>
          <a:lstStyle/>
          <a:p>
            <a:fld id="{B6FA7173-0833-5242-B8C6-8ECB6CE9BCE0}" type="datetimeFigureOut">
              <a:rPr lang="en-US" smtClean="0"/>
              <a:t>6/9/20</a:t>
            </a:fld>
            <a:endParaRPr lang="en-US"/>
          </a:p>
        </p:txBody>
      </p:sp>
      <p:sp>
        <p:nvSpPr>
          <p:cNvPr id="5" name="Footer Placeholder 4">
            <a:extLst>
              <a:ext uri="{FF2B5EF4-FFF2-40B4-BE49-F238E27FC236}">
                <a16:creationId xmlns:a16="http://schemas.microsoft.com/office/drawing/2014/main" id="{ACBAF967-357B-1D43-A219-A8E1B034FF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6CBFF4-D1CA-7847-9429-BE5392D7AC51}"/>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4022964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90CC0-9C2A-B848-87E4-E75022B21C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F3B690-4392-B54C-ACAA-13E3596C47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D4ECBE-2AFF-114D-8DD8-28319F664A66}"/>
              </a:ext>
            </a:extLst>
          </p:cNvPr>
          <p:cNvSpPr>
            <a:spLocks noGrp="1"/>
          </p:cNvSpPr>
          <p:nvPr>
            <p:ph type="dt" sz="half" idx="10"/>
          </p:nvPr>
        </p:nvSpPr>
        <p:spPr/>
        <p:txBody>
          <a:bodyPr/>
          <a:lstStyle/>
          <a:p>
            <a:fld id="{B6FA7173-0833-5242-B8C6-8ECB6CE9BCE0}" type="datetimeFigureOut">
              <a:rPr lang="en-US" smtClean="0"/>
              <a:t>6/9/20</a:t>
            </a:fld>
            <a:endParaRPr lang="en-US"/>
          </a:p>
        </p:txBody>
      </p:sp>
      <p:sp>
        <p:nvSpPr>
          <p:cNvPr id="5" name="Footer Placeholder 4">
            <a:extLst>
              <a:ext uri="{FF2B5EF4-FFF2-40B4-BE49-F238E27FC236}">
                <a16:creationId xmlns:a16="http://schemas.microsoft.com/office/drawing/2014/main" id="{BBDFF5EC-99BA-D648-9097-663D44105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76771D-990F-A94C-859E-C5153CE8F3F6}"/>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1443700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65D71-B6C8-E944-A78E-4F7D567116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463E8E-A32F-DC4F-AEE5-F12A1BE76E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B96A54-3C4A-FF4C-8759-4B1492F97E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86F01F-51F5-064E-B461-56069F7C4B70}"/>
              </a:ext>
            </a:extLst>
          </p:cNvPr>
          <p:cNvSpPr>
            <a:spLocks noGrp="1"/>
          </p:cNvSpPr>
          <p:nvPr>
            <p:ph type="dt" sz="half" idx="10"/>
          </p:nvPr>
        </p:nvSpPr>
        <p:spPr/>
        <p:txBody>
          <a:bodyPr/>
          <a:lstStyle/>
          <a:p>
            <a:fld id="{B6FA7173-0833-5242-B8C6-8ECB6CE9BCE0}" type="datetimeFigureOut">
              <a:rPr lang="en-US" smtClean="0"/>
              <a:t>6/9/20</a:t>
            </a:fld>
            <a:endParaRPr lang="en-US"/>
          </a:p>
        </p:txBody>
      </p:sp>
      <p:sp>
        <p:nvSpPr>
          <p:cNvPr id="6" name="Footer Placeholder 5">
            <a:extLst>
              <a:ext uri="{FF2B5EF4-FFF2-40B4-BE49-F238E27FC236}">
                <a16:creationId xmlns:a16="http://schemas.microsoft.com/office/drawing/2014/main" id="{C8991398-7888-8D47-A21B-075B6E8F98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98FE6C-08FE-EB4B-B2A0-C7294D066A25}"/>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3920904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A9045-3E94-DD49-837F-FB92E04493B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8C5D3F-C24D-7C4C-A2F9-37F38CDE2B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8DE171-B3D5-D047-9044-3B91C093F7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82C1AF-8289-2A4A-9659-790C51FF0D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B052F9-9A42-B94D-9FC9-F4D31FA657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F99894-EDDC-814C-B71E-D7D686964310}"/>
              </a:ext>
            </a:extLst>
          </p:cNvPr>
          <p:cNvSpPr>
            <a:spLocks noGrp="1"/>
          </p:cNvSpPr>
          <p:nvPr>
            <p:ph type="dt" sz="half" idx="10"/>
          </p:nvPr>
        </p:nvSpPr>
        <p:spPr/>
        <p:txBody>
          <a:bodyPr/>
          <a:lstStyle/>
          <a:p>
            <a:fld id="{B6FA7173-0833-5242-B8C6-8ECB6CE9BCE0}" type="datetimeFigureOut">
              <a:rPr lang="en-US" smtClean="0"/>
              <a:t>6/9/20</a:t>
            </a:fld>
            <a:endParaRPr lang="en-US"/>
          </a:p>
        </p:txBody>
      </p:sp>
      <p:sp>
        <p:nvSpPr>
          <p:cNvPr id="8" name="Footer Placeholder 7">
            <a:extLst>
              <a:ext uri="{FF2B5EF4-FFF2-40B4-BE49-F238E27FC236}">
                <a16:creationId xmlns:a16="http://schemas.microsoft.com/office/drawing/2014/main" id="{00C04F54-5DA1-AB42-84F0-A02A5BC857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A7B4BE-7921-304D-A52B-8B8CC0AA746B}"/>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1529411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09D6E-B685-BB40-8752-C9962FD04A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B057D1-FE0F-294A-8795-19E6B592E5A4}"/>
              </a:ext>
            </a:extLst>
          </p:cNvPr>
          <p:cNvSpPr>
            <a:spLocks noGrp="1"/>
          </p:cNvSpPr>
          <p:nvPr>
            <p:ph type="dt" sz="half" idx="10"/>
          </p:nvPr>
        </p:nvSpPr>
        <p:spPr/>
        <p:txBody>
          <a:bodyPr/>
          <a:lstStyle/>
          <a:p>
            <a:fld id="{B6FA7173-0833-5242-B8C6-8ECB6CE9BCE0}" type="datetimeFigureOut">
              <a:rPr lang="en-US" smtClean="0"/>
              <a:t>6/9/20</a:t>
            </a:fld>
            <a:endParaRPr lang="en-US"/>
          </a:p>
        </p:txBody>
      </p:sp>
      <p:sp>
        <p:nvSpPr>
          <p:cNvPr id="4" name="Footer Placeholder 3">
            <a:extLst>
              <a:ext uri="{FF2B5EF4-FFF2-40B4-BE49-F238E27FC236}">
                <a16:creationId xmlns:a16="http://schemas.microsoft.com/office/drawing/2014/main" id="{6586E86D-DACC-C74C-8632-CF486FE8C5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EAC88A-41DA-444E-A6EA-5FE0F3BFA0C6}"/>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136829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E1DCB8-0704-D844-A68C-FB51590DA885}"/>
              </a:ext>
            </a:extLst>
          </p:cNvPr>
          <p:cNvSpPr>
            <a:spLocks noGrp="1"/>
          </p:cNvSpPr>
          <p:nvPr>
            <p:ph type="dt" sz="half" idx="10"/>
          </p:nvPr>
        </p:nvSpPr>
        <p:spPr/>
        <p:txBody>
          <a:bodyPr/>
          <a:lstStyle/>
          <a:p>
            <a:fld id="{B6FA7173-0833-5242-B8C6-8ECB6CE9BCE0}" type="datetimeFigureOut">
              <a:rPr lang="en-US" smtClean="0"/>
              <a:t>6/9/20</a:t>
            </a:fld>
            <a:endParaRPr lang="en-US"/>
          </a:p>
        </p:txBody>
      </p:sp>
      <p:sp>
        <p:nvSpPr>
          <p:cNvPr id="3" name="Footer Placeholder 2">
            <a:extLst>
              <a:ext uri="{FF2B5EF4-FFF2-40B4-BE49-F238E27FC236}">
                <a16:creationId xmlns:a16="http://schemas.microsoft.com/office/drawing/2014/main" id="{224E8E8E-B793-C949-897E-1392897FB1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C597AD-2175-504A-B66B-14227BA7734E}"/>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3987493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A6B21-BC9F-194B-9463-1EC2994D3F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B5296D-205D-A141-8E1F-70C4FC1605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292354-ACF3-904C-85E1-0602827793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9EA27-8AB4-DC41-9252-294636BAE6E1}"/>
              </a:ext>
            </a:extLst>
          </p:cNvPr>
          <p:cNvSpPr>
            <a:spLocks noGrp="1"/>
          </p:cNvSpPr>
          <p:nvPr>
            <p:ph type="dt" sz="half" idx="10"/>
          </p:nvPr>
        </p:nvSpPr>
        <p:spPr/>
        <p:txBody>
          <a:bodyPr/>
          <a:lstStyle/>
          <a:p>
            <a:fld id="{B6FA7173-0833-5242-B8C6-8ECB6CE9BCE0}" type="datetimeFigureOut">
              <a:rPr lang="en-US" smtClean="0"/>
              <a:t>6/9/20</a:t>
            </a:fld>
            <a:endParaRPr lang="en-US"/>
          </a:p>
        </p:txBody>
      </p:sp>
      <p:sp>
        <p:nvSpPr>
          <p:cNvPr id="6" name="Footer Placeholder 5">
            <a:extLst>
              <a:ext uri="{FF2B5EF4-FFF2-40B4-BE49-F238E27FC236}">
                <a16:creationId xmlns:a16="http://schemas.microsoft.com/office/drawing/2014/main" id="{1BEF08A1-C7FB-114B-BB69-DA60FB5077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8F97E1-C00D-1848-850E-0FF7D3BFA3C0}"/>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2370241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ACB1A-654D-F44C-AE73-2DF982C2EC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8890AF-F03D-7249-AD93-47C3E30A39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8FC358-1F45-D340-BCEE-7363756BD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7DFBAA-0259-7945-9A07-D35A19971C62}"/>
              </a:ext>
            </a:extLst>
          </p:cNvPr>
          <p:cNvSpPr>
            <a:spLocks noGrp="1"/>
          </p:cNvSpPr>
          <p:nvPr>
            <p:ph type="dt" sz="half" idx="10"/>
          </p:nvPr>
        </p:nvSpPr>
        <p:spPr/>
        <p:txBody>
          <a:bodyPr/>
          <a:lstStyle/>
          <a:p>
            <a:fld id="{B6FA7173-0833-5242-B8C6-8ECB6CE9BCE0}" type="datetimeFigureOut">
              <a:rPr lang="en-US" smtClean="0"/>
              <a:t>6/9/20</a:t>
            </a:fld>
            <a:endParaRPr lang="en-US"/>
          </a:p>
        </p:txBody>
      </p:sp>
      <p:sp>
        <p:nvSpPr>
          <p:cNvPr id="6" name="Footer Placeholder 5">
            <a:extLst>
              <a:ext uri="{FF2B5EF4-FFF2-40B4-BE49-F238E27FC236}">
                <a16:creationId xmlns:a16="http://schemas.microsoft.com/office/drawing/2014/main" id="{4A6E3F9C-EFF2-7448-BABE-E5A4079E74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29E548-CD08-EB42-92BD-B7F6620D1791}"/>
              </a:ext>
            </a:extLst>
          </p:cNvPr>
          <p:cNvSpPr>
            <a:spLocks noGrp="1"/>
          </p:cNvSpPr>
          <p:nvPr>
            <p:ph type="sldNum" sz="quarter" idx="12"/>
          </p:nvPr>
        </p:nvSpPr>
        <p:spPr/>
        <p:txBody>
          <a:bodyPr/>
          <a:lstStyle/>
          <a:p>
            <a:fld id="{2194A979-7411-7C4C-8DF8-16A992A3C643}" type="slidenum">
              <a:rPr lang="en-US" smtClean="0"/>
              <a:t>‹#›</a:t>
            </a:fld>
            <a:endParaRPr lang="en-US"/>
          </a:p>
        </p:txBody>
      </p:sp>
    </p:spTree>
    <p:extLst>
      <p:ext uri="{BB962C8B-B14F-4D97-AF65-F5344CB8AC3E}">
        <p14:creationId xmlns:p14="http://schemas.microsoft.com/office/powerpoint/2010/main" val="3406858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43DE5B-2F5F-A24E-92C9-F6081A0EB8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9394A5-D358-F245-B9FF-137A30CCC5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F9585-E51F-CD47-8870-5CE435D4AA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A7173-0833-5242-B8C6-8ECB6CE9BCE0}" type="datetimeFigureOut">
              <a:rPr lang="en-US" smtClean="0"/>
              <a:t>6/9/20</a:t>
            </a:fld>
            <a:endParaRPr lang="en-US"/>
          </a:p>
        </p:txBody>
      </p:sp>
      <p:sp>
        <p:nvSpPr>
          <p:cNvPr id="5" name="Footer Placeholder 4">
            <a:extLst>
              <a:ext uri="{FF2B5EF4-FFF2-40B4-BE49-F238E27FC236}">
                <a16:creationId xmlns:a16="http://schemas.microsoft.com/office/drawing/2014/main" id="{8746E92F-7641-7343-8031-7AB42A7ECA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31DF8F-4103-254A-9DC8-3B83DFF8A4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94A979-7411-7C4C-8DF8-16A992A3C643}" type="slidenum">
              <a:rPr lang="en-US" smtClean="0"/>
              <a:t>‹#›</a:t>
            </a:fld>
            <a:endParaRPr lang="en-US"/>
          </a:p>
        </p:txBody>
      </p:sp>
    </p:spTree>
    <p:extLst>
      <p:ext uri="{BB962C8B-B14F-4D97-AF65-F5344CB8AC3E}">
        <p14:creationId xmlns:p14="http://schemas.microsoft.com/office/powerpoint/2010/main" val="327441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FBB021-7C63-B74E-A150-2F7A410393D9}"/>
              </a:ext>
            </a:extLst>
          </p:cNvPr>
          <p:cNvSpPr txBox="1"/>
          <p:nvPr/>
        </p:nvSpPr>
        <p:spPr>
          <a:xfrm>
            <a:off x="622089" y="825696"/>
            <a:ext cx="7358074" cy="4965527"/>
          </a:xfrm>
          <a:prstGeom prst="rect">
            <a:avLst/>
          </a:prstGeom>
          <a:noFill/>
        </p:spPr>
        <p:txBody>
          <a:bodyPr wrap="square" rtlCol="0">
            <a:spAutoFit/>
          </a:bodyPr>
          <a:lstStyle/>
          <a:p>
            <a:pPr>
              <a:lnSpc>
                <a:spcPts val="7600"/>
              </a:lnSpc>
            </a:pPr>
            <a:endParaRPr lang="en-US" sz="7200" b="1" dirty="0">
              <a:solidFill>
                <a:srgbClr val="1976D2"/>
              </a:solidFill>
            </a:endParaRPr>
          </a:p>
          <a:p>
            <a:pPr>
              <a:lnSpc>
                <a:spcPts val="7600"/>
              </a:lnSpc>
            </a:pPr>
            <a:endParaRPr lang="en-US" sz="7200" b="1" dirty="0">
              <a:solidFill>
                <a:srgbClr val="1976D2"/>
              </a:solidFill>
            </a:endParaRPr>
          </a:p>
          <a:p>
            <a:pPr>
              <a:lnSpc>
                <a:spcPts val="7600"/>
              </a:lnSpc>
            </a:pPr>
            <a:r>
              <a:rPr lang="en-US" sz="7200" b="1" dirty="0">
                <a:solidFill>
                  <a:srgbClr val="1976D2"/>
                </a:solidFill>
              </a:rPr>
              <a:t>Return-to-Work Guide for Employees </a:t>
            </a:r>
          </a:p>
        </p:txBody>
      </p:sp>
      <p:sp>
        <p:nvSpPr>
          <p:cNvPr id="7" name="Rectangle 6">
            <a:extLst>
              <a:ext uri="{FF2B5EF4-FFF2-40B4-BE49-F238E27FC236}">
                <a16:creationId xmlns:a16="http://schemas.microsoft.com/office/drawing/2014/main" id="{C7675CAE-3B29-884B-9199-CD4317F23D93}"/>
              </a:ext>
            </a:extLst>
          </p:cNvPr>
          <p:cNvSpPr/>
          <p:nvPr/>
        </p:nvSpPr>
        <p:spPr>
          <a:xfrm>
            <a:off x="0" y="6586151"/>
            <a:ext cx="12192000" cy="271849"/>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4213" y="124883"/>
            <a:ext cx="4256387" cy="2128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4" descr="Transparent Background Dog And Cat Clipart, HD Png Download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Transparent Background Dog And Cat Clipart, HD Png Download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8"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7132" y="3124201"/>
            <a:ext cx="5374162" cy="3125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rot="19872740">
            <a:off x="7959999" y="1201366"/>
            <a:ext cx="3313298" cy="1446550"/>
          </a:xfrm>
          <a:prstGeom prst="rect">
            <a:avLst/>
          </a:prstGeom>
          <a:noFill/>
        </p:spPr>
        <p:txBody>
          <a:bodyPr wrap="square" rtlCol="0">
            <a:spAutoFit/>
          </a:bodyPr>
          <a:lstStyle/>
          <a:p>
            <a:r>
              <a:rPr lang="en-US" sz="8800" dirty="0">
                <a:solidFill>
                  <a:schemeClr val="bg1">
                    <a:lumMod val="75000"/>
                  </a:schemeClr>
                </a:solidFill>
              </a:rPr>
              <a:t>DRAFT</a:t>
            </a:r>
          </a:p>
        </p:txBody>
      </p:sp>
    </p:spTree>
    <p:extLst>
      <p:ext uri="{BB962C8B-B14F-4D97-AF65-F5344CB8AC3E}">
        <p14:creationId xmlns:p14="http://schemas.microsoft.com/office/powerpoint/2010/main" val="453320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24355C-C141-784C-B6F9-D89D3013D9BB}"/>
              </a:ext>
            </a:extLst>
          </p:cNvPr>
          <p:cNvSpPr txBox="1"/>
          <p:nvPr/>
        </p:nvSpPr>
        <p:spPr>
          <a:xfrm>
            <a:off x="539579" y="420128"/>
            <a:ext cx="11038702" cy="5247590"/>
          </a:xfrm>
          <a:prstGeom prst="rect">
            <a:avLst/>
          </a:prstGeom>
          <a:noFill/>
        </p:spPr>
        <p:txBody>
          <a:bodyPr wrap="square" rtlCol="0">
            <a:spAutoFit/>
          </a:bodyPr>
          <a:lstStyle/>
          <a:p>
            <a:pPr algn="ctr">
              <a:spcAft>
                <a:spcPts val="600"/>
              </a:spcAft>
            </a:pPr>
            <a:endParaRPr lang="en-US" sz="3600" b="1" dirty="0"/>
          </a:p>
          <a:p>
            <a:pPr algn="ctr">
              <a:spcAft>
                <a:spcPts val="600"/>
              </a:spcAft>
            </a:pPr>
            <a:endParaRPr lang="en-US" sz="3600" b="1" dirty="0"/>
          </a:p>
          <a:p>
            <a:pPr algn="ctr">
              <a:spcAft>
                <a:spcPts val="600"/>
              </a:spcAft>
            </a:pPr>
            <a:endParaRPr lang="en-US" sz="3600" b="1" dirty="0"/>
          </a:p>
          <a:p>
            <a:pPr algn="ctr">
              <a:spcAft>
                <a:spcPts val="600"/>
              </a:spcAft>
            </a:pPr>
            <a:endParaRPr lang="en-US" sz="3200" dirty="0">
              <a:solidFill>
                <a:schemeClr val="tx1">
                  <a:lumMod val="75000"/>
                  <a:lumOff val="25000"/>
                </a:schemeClr>
              </a:solidFill>
            </a:endParaRPr>
          </a:p>
          <a:p>
            <a:pPr algn="ctr">
              <a:spcAft>
                <a:spcPts val="600"/>
              </a:spcAft>
            </a:pPr>
            <a:endParaRPr lang="en-US" sz="3200" dirty="0">
              <a:solidFill>
                <a:schemeClr val="tx1">
                  <a:lumMod val="75000"/>
                  <a:lumOff val="25000"/>
                </a:schemeClr>
              </a:solidFill>
            </a:endParaRPr>
          </a:p>
          <a:p>
            <a:pPr algn="ctr">
              <a:spcAft>
                <a:spcPts val="600"/>
              </a:spcAft>
            </a:pPr>
            <a:r>
              <a:rPr lang="en-US" sz="3200" dirty="0">
                <a:solidFill>
                  <a:schemeClr val="tx1">
                    <a:lumMod val="75000"/>
                    <a:lumOff val="25000"/>
                  </a:schemeClr>
                </a:solidFill>
              </a:rPr>
              <a:t>OHS cares about your health and safety. </a:t>
            </a:r>
          </a:p>
          <a:p>
            <a:pPr algn="ctr">
              <a:spcAft>
                <a:spcPts val="600"/>
              </a:spcAft>
            </a:pPr>
            <a:endParaRPr lang="en-US" sz="3200" dirty="0">
              <a:solidFill>
                <a:schemeClr val="tx1">
                  <a:lumMod val="75000"/>
                  <a:lumOff val="25000"/>
                </a:schemeClr>
              </a:solidFill>
            </a:endParaRPr>
          </a:p>
          <a:p>
            <a:pPr algn="ctr">
              <a:spcAft>
                <a:spcPts val="600"/>
              </a:spcAft>
            </a:pPr>
            <a:r>
              <a:rPr lang="en-US" sz="3200" dirty="0">
                <a:solidFill>
                  <a:schemeClr val="tx1">
                    <a:lumMod val="75000"/>
                    <a:lumOff val="25000"/>
                  </a:schemeClr>
                </a:solidFill>
              </a:rPr>
              <a:t>Lets work together to serve our animals and community while we make our work environment the very best and safest place to be!</a:t>
            </a:r>
          </a:p>
        </p:txBody>
      </p:sp>
      <p:sp>
        <p:nvSpPr>
          <p:cNvPr id="3" name="Rectangle 2">
            <a:extLst>
              <a:ext uri="{FF2B5EF4-FFF2-40B4-BE49-F238E27FC236}">
                <a16:creationId xmlns:a16="http://schemas.microsoft.com/office/drawing/2014/main" id="{6EE26E21-1037-FC41-BEAD-38097152ADC2}"/>
              </a:ext>
            </a:extLst>
          </p:cNvPr>
          <p:cNvSpPr/>
          <p:nvPr/>
        </p:nvSpPr>
        <p:spPr>
          <a:xfrm>
            <a:off x="0" y="6586151"/>
            <a:ext cx="12192000" cy="271849"/>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3667" y="420128"/>
            <a:ext cx="1733480" cy="2751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8449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61F6A8-81C6-C448-A2F3-FE0936A6EF11}"/>
              </a:ext>
            </a:extLst>
          </p:cNvPr>
          <p:cNvSpPr/>
          <p:nvPr/>
        </p:nvSpPr>
        <p:spPr>
          <a:xfrm>
            <a:off x="0" y="5442879"/>
            <a:ext cx="12192000" cy="1421027"/>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109128EB-A7C4-1848-9CAE-C8990C90A3F8}"/>
              </a:ext>
            </a:extLst>
          </p:cNvPr>
          <p:cNvSpPr/>
          <p:nvPr/>
        </p:nvSpPr>
        <p:spPr>
          <a:xfrm>
            <a:off x="757881" y="4732365"/>
            <a:ext cx="10676237" cy="14210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AB1C718-B0D9-B94D-8D8C-BEB27D6A8784}"/>
              </a:ext>
            </a:extLst>
          </p:cNvPr>
          <p:cNvSpPr txBox="1"/>
          <p:nvPr/>
        </p:nvSpPr>
        <p:spPr>
          <a:xfrm>
            <a:off x="757880" y="1199772"/>
            <a:ext cx="10408103" cy="2569934"/>
          </a:xfrm>
          <a:prstGeom prst="rect">
            <a:avLst/>
          </a:prstGeom>
          <a:noFill/>
        </p:spPr>
        <p:txBody>
          <a:bodyPr wrap="square" rtlCol="0">
            <a:spAutoFit/>
          </a:bodyPr>
          <a:lstStyle/>
          <a:p>
            <a:pPr>
              <a:spcAft>
                <a:spcPts val="600"/>
              </a:spcAft>
            </a:pPr>
            <a:r>
              <a:rPr lang="en-US" sz="3600" b="1" dirty="0">
                <a:solidFill>
                  <a:srgbClr val="1976D2"/>
                </a:solidFill>
              </a:rPr>
              <a:t>Welcome back! </a:t>
            </a:r>
          </a:p>
          <a:p>
            <a:pPr>
              <a:spcAft>
                <a:spcPts val="600"/>
              </a:spcAft>
            </a:pPr>
            <a:r>
              <a:rPr lang="en-US" sz="2400" dirty="0">
                <a:solidFill>
                  <a:schemeClr val="tx1">
                    <a:lumMod val="75000"/>
                    <a:lumOff val="25000"/>
                  </a:schemeClr>
                </a:solidFill>
              </a:rPr>
              <a:t>As we resume more normal operations and begin this “new normal” in our workplace, we understand that many employees are concerned about safety as well as the changes to company policies and procedures that we have implemented. We want every employee to be assured that we are taking your concerns and the well-being of our employees seriously. </a:t>
            </a:r>
          </a:p>
        </p:txBody>
      </p:sp>
    </p:spTree>
    <p:extLst>
      <p:ext uri="{BB962C8B-B14F-4D97-AF65-F5344CB8AC3E}">
        <p14:creationId xmlns:p14="http://schemas.microsoft.com/office/powerpoint/2010/main" val="1720890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24355C-C141-784C-B6F9-D89D3013D9BB}"/>
              </a:ext>
            </a:extLst>
          </p:cNvPr>
          <p:cNvSpPr txBox="1"/>
          <p:nvPr/>
        </p:nvSpPr>
        <p:spPr>
          <a:xfrm>
            <a:off x="539578" y="420128"/>
            <a:ext cx="7578811" cy="5186035"/>
          </a:xfrm>
          <a:prstGeom prst="rect">
            <a:avLst/>
          </a:prstGeom>
          <a:noFill/>
        </p:spPr>
        <p:txBody>
          <a:bodyPr wrap="square" rtlCol="0">
            <a:spAutoFit/>
          </a:bodyPr>
          <a:lstStyle/>
          <a:p>
            <a:pPr>
              <a:spcAft>
                <a:spcPts val="600"/>
              </a:spcAft>
            </a:pPr>
            <a:r>
              <a:rPr lang="en-US" sz="3600" b="1" dirty="0">
                <a:solidFill>
                  <a:srgbClr val="1976D2"/>
                </a:solidFill>
              </a:rPr>
              <a:t>What we are doing: </a:t>
            </a:r>
            <a:endParaRPr lang="en-US" b="1" dirty="0">
              <a:solidFill>
                <a:srgbClr val="1976D2"/>
              </a:solidFill>
            </a:endParaRPr>
          </a:p>
          <a:p>
            <a:pPr marL="285750" lvl="0" indent="-285750">
              <a:spcAft>
                <a:spcPts val="600"/>
              </a:spcAft>
              <a:buClr>
                <a:srgbClr val="1976D2"/>
              </a:buClr>
              <a:buFont typeface="Arial" panose="020B0604020202020204" pitchFamily="34" charset="0"/>
              <a:buChar char="•"/>
            </a:pPr>
            <a:r>
              <a:rPr lang="en-US" sz="2000" dirty="0">
                <a:solidFill>
                  <a:schemeClr val="tx1">
                    <a:lumMod val="75000"/>
                    <a:lumOff val="25000"/>
                  </a:schemeClr>
                </a:solidFill>
              </a:rPr>
              <a:t>Employees, volunteers and visitors entering our buildings will be required to wear masks</a:t>
            </a:r>
          </a:p>
          <a:p>
            <a:pPr marL="285750" lvl="0" indent="-285750">
              <a:spcAft>
                <a:spcPts val="600"/>
              </a:spcAft>
              <a:buClr>
                <a:srgbClr val="1976D2"/>
              </a:buClr>
              <a:buFont typeface="Arial" panose="020B0604020202020204" pitchFamily="34" charset="0"/>
              <a:buChar char="•"/>
            </a:pPr>
            <a:r>
              <a:rPr lang="en-US" sz="2000" dirty="0">
                <a:solidFill>
                  <a:schemeClr val="tx1">
                    <a:lumMod val="75000"/>
                    <a:lumOff val="25000"/>
                  </a:schemeClr>
                </a:solidFill>
              </a:rPr>
              <a:t>Common areas and frequently touched surfaces are being thoroughly cleaned daily. </a:t>
            </a:r>
          </a:p>
          <a:p>
            <a:pPr marL="285750" lvl="0" indent="-285750">
              <a:spcAft>
                <a:spcPts val="600"/>
              </a:spcAft>
              <a:buClr>
                <a:srgbClr val="1976D2"/>
              </a:buClr>
              <a:buFont typeface="Arial" panose="020B0604020202020204" pitchFamily="34" charset="0"/>
              <a:buChar char="•"/>
            </a:pPr>
            <a:r>
              <a:rPr lang="en-US" sz="2000" dirty="0">
                <a:solidFill>
                  <a:schemeClr val="tx1">
                    <a:lumMod val="75000"/>
                    <a:lumOff val="25000"/>
                  </a:schemeClr>
                </a:solidFill>
              </a:rPr>
              <a:t>Cleaning supplies will be available, and employees are encouraged to clean and disinfect workspaces throughout the workday.</a:t>
            </a:r>
          </a:p>
          <a:p>
            <a:pPr marL="285750" lvl="0" indent="-285750">
              <a:spcAft>
                <a:spcPts val="600"/>
              </a:spcAft>
              <a:buClr>
                <a:srgbClr val="1976D2"/>
              </a:buClr>
              <a:buFont typeface="Arial" panose="020B0604020202020204" pitchFamily="34" charset="0"/>
              <a:buChar char="•"/>
            </a:pPr>
            <a:r>
              <a:rPr lang="en-US" sz="2000" dirty="0">
                <a:solidFill>
                  <a:schemeClr val="tx1">
                    <a:lumMod val="75000"/>
                    <a:lumOff val="25000"/>
                  </a:schemeClr>
                </a:solidFill>
              </a:rPr>
              <a:t>Hand sanitizer is provided throughout the building. </a:t>
            </a:r>
          </a:p>
          <a:p>
            <a:pPr marL="285750" lvl="0" indent="-285750">
              <a:spcAft>
                <a:spcPts val="600"/>
              </a:spcAft>
              <a:buClr>
                <a:srgbClr val="1976D2"/>
              </a:buClr>
              <a:buFont typeface="Arial" panose="020B0604020202020204" pitchFamily="34" charset="0"/>
              <a:buChar char="•"/>
            </a:pPr>
            <a:r>
              <a:rPr lang="en-US" sz="2000" dirty="0">
                <a:solidFill>
                  <a:schemeClr val="tx1">
                    <a:lumMod val="75000"/>
                    <a:lumOff val="25000"/>
                  </a:schemeClr>
                </a:solidFill>
              </a:rPr>
              <a:t>Workspace layouts and schedules are revised to allow for social distancing and telecommuting of some positions may continue. </a:t>
            </a:r>
          </a:p>
          <a:p>
            <a:pPr marL="285750" lvl="0" indent="-285750">
              <a:spcAft>
                <a:spcPts val="600"/>
              </a:spcAft>
              <a:buClr>
                <a:srgbClr val="1976D2"/>
              </a:buClr>
              <a:buFont typeface="Arial" panose="020B0604020202020204" pitchFamily="34" charset="0"/>
              <a:buChar char="•"/>
            </a:pPr>
            <a:r>
              <a:rPr lang="en-US" sz="2000" dirty="0">
                <a:solidFill>
                  <a:schemeClr val="tx1">
                    <a:lumMod val="75000"/>
                    <a:lumOff val="25000"/>
                  </a:schemeClr>
                </a:solidFill>
              </a:rPr>
              <a:t>Meeting rooms, break rooms and other communal areas have reduced seating and capacity limits posted. WebEx meetings will continue to be encouraged.</a:t>
            </a:r>
          </a:p>
          <a:p>
            <a:pPr marL="285750" lvl="0" indent="-285750">
              <a:spcAft>
                <a:spcPts val="600"/>
              </a:spcAft>
              <a:buClr>
                <a:srgbClr val="1976D2"/>
              </a:buClr>
              <a:buFont typeface="Arial" panose="020B0604020202020204" pitchFamily="34" charset="0"/>
              <a:buChar char="•"/>
            </a:pPr>
            <a:r>
              <a:rPr lang="en-US" sz="2000" dirty="0">
                <a:solidFill>
                  <a:schemeClr val="tx1">
                    <a:lumMod val="75000"/>
                    <a:lumOff val="25000"/>
                  </a:schemeClr>
                </a:solidFill>
              </a:rPr>
              <a:t>Business travel remains restricted to essential travel only.</a:t>
            </a:r>
          </a:p>
        </p:txBody>
      </p:sp>
      <p:sp>
        <p:nvSpPr>
          <p:cNvPr id="4" name="Rectangle 3">
            <a:extLst>
              <a:ext uri="{FF2B5EF4-FFF2-40B4-BE49-F238E27FC236}">
                <a16:creationId xmlns:a16="http://schemas.microsoft.com/office/drawing/2014/main" id="{97E1A3F1-4B65-8848-B214-CACE7769724F}"/>
              </a:ext>
            </a:extLst>
          </p:cNvPr>
          <p:cNvSpPr/>
          <p:nvPr/>
        </p:nvSpPr>
        <p:spPr>
          <a:xfrm>
            <a:off x="0" y="6586151"/>
            <a:ext cx="12192000" cy="271849"/>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E1BCF83A-3F94-1545-AA29-F61EA31781FC}"/>
              </a:ext>
            </a:extLst>
          </p:cNvPr>
          <p:cNvPicPr>
            <a:picLocks noChangeAspect="1"/>
          </p:cNvPicPr>
          <p:nvPr/>
        </p:nvPicPr>
        <p:blipFill>
          <a:blip r:embed="rId2"/>
          <a:srcRect/>
          <a:stretch/>
        </p:blipFill>
        <p:spPr>
          <a:xfrm>
            <a:off x="8495402" y="1729946"/>
            <a:ext cx="3157020" cy="3241431"/>
          </a:xfrm>
          <a:prstGeom prst="rect">
            <a:avLst/>
          </a:prstGeom>
        </p:spPr>
      </p:pic>
    </p:spTree>
    <p:extLst>
      <p:ext uri="{BB962C8B-B14F-4D97-AF65-F5344CB8AC3E}">
        <p14:creationId xmlns:p14="http://schemas.microsoft.com/office/powerpoint/2010/main" val="365098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24355C-C141-784C-B6F9-D89D3013D9BB}"/>
              </a:ext>
            </a:extLst>
          </p:cNvPr>
          <p:cNvSpPr txBox="1"/>
          <p:nvPr/>
        </p:nvSpPr>
        <p:spPr>
          <a:xfrm>
            <a:off x="539579" y="420128"/>
            <a:ext cx="7912443" cy="6478697"/>
          </a:xfrm>
          <a:prstGeom prst="rect">
            <a:avLst/>
          </a:prstGeom>
          <a:noFill/>
        </p:spPr>
        <p:txBody>
          <a:bodyPr wrap="square" rtlCol="0">
            <a:spAutoFit/>
          </a:bodyPr>
          <a:lstStyle/>
          <a:p>
            <a:pPr>
              <a:spcAft>
                <a:spcPts val="600"/>
              </a:spcAft>
            </a:pPr>
            <a:r>
              <a:rPr lang="en-US" sz="3600" b="1" dirty="0">
                <a:solidFill>
                  <a:srgbClr val="1976D2"/>
                </a:solidFill>
              </a:rPr>
              <a:t>What you can do: </a:t>
            </a:r>
            <a:endParaRPr lang="en-US" b="1" dirty="0">
              <a:solidFill>
                <a:srgbClr val="1976D2"/>
              </a:solidFill>
            </a:endParaRPr>
          </a:p>
          <a:p>
            <a:pPr marL="28575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All employees will be asked to complete a medical questionnaire for COVID-19 symptoms and possible exposure</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Check your temperature each morning before work. If 100.4 or greater, notify your manager and do not come to the building</a:t>
            </a:r>
          </a:p>
          <a:p>
            <a:pPr marL="28575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Stay home or go home if you are sick</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Wear a face mask and avoid touching your face</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Maintain social distancing practices in the workplace. Watch out for areas where people congregate such as the coffee pot or the timeclock</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Wash your hands frequently (for 20+ seconds), use hand sanitizer and cover your nose and mouth when sneezing or coughing with a tissue, then dispose</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Replace handshakes with head nods and waves</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Avoid using other employees’ phones, desks or equipment when possible</a:t>
            </a:r>
          </a:p>
          <a:p>
            <a:pPr marL="285750" lvl="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When you are reminded of safety precautions, show gratitude not attitude. Be kind and understand that this is a stressful time for everyone </a:t>
            </a:r>
          </a:p>
          <a:p>
            <a:pPr marL="285750" indent="-285750">
              <a:spcAft>
                <a:spcPts val="600"/>
              </a:spcAft>
              <a:buClr>
                <a:srgbClr val="1976D2"/>
              </a:buClr>
              <a:buFont typeface="Arial" panose="020B0604020202020204" pitchFamily="34" charset="0"/>
              <a:buChar char="•"/>
            </a:pPr>
            <a:r>
              <a:rPr lang="en-US" dirty="0">
                <a:solidFill>
                  <a:schemeClr val="tx1">
                    <a:lumMod val="75000"/>
                    <a:lumOff val="25000"/>
                  </a:schemeClr>
                </a:solidFill>
              </a:rPr>
              <a:t> Talk to Human Resources if you have concerns specific to your circumstances, such as a health condition that places you or someone in your household at high risk</a:t>
            </a:r>
          </a:p>
          <a:p>
            <a:pPr marL="285750" lvl="0" indent="-285750">
              <a:spcAft>
                <a:spcPts val="600"/>
              </a:spcAft>
              <a:buClr>
                <a:srgbClr val="1976D2"/>
              </a:buClr>
              <a:buFont typeface="Arial" panose="020B0604020202020204" pitchFamily="34" charset="0"/>
              <a:buChar char="•"/>
            </a:pPr>
            <a:endParaRPr lang="en-US" dirty="0">
              <a:solidFill>
                <a:schemeClr val="tx1">
                  <a:lumMod val="75000"/>
                  <a:lumOff val="25000"/>
                </a:schemeClr>
              </a:solidFill>
            </a:endParaRPr>
          </a:p>
        </p:txBody>
      </p:sp>
      <p:sp>
        <p:nvSpPr>
          <p:cNvPr id="3" name="Rectangle 2">
            <a:extLst>
              <a:ext uri="{FF2B5EF4-FFF2-40B4-BE49-F238E27FC236}">
                <a16:creationId xmlns:a16="http://schemas.microsoft.com/office/drawing/2014/main" id="{6EE26E21-1037-FC41-BEAD-38097152ADC2}"/>
              </a:ext>
            </a:extLst>
          </p:cNvPr>
          <p:cNvSpPr/>
          <p:nvPr/>
        </p:nvSpPr>
        <p:spPr>
          <a:xfrm>
            <a:off x="0" y="6586151"/>
            <a:ext cx="12192000" cy="271849"/>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lose up of a logo&#10;&#10;Description automatically generated">
            <a:extLst>
              <a:ext uri="{FF2B5EF4-FFF2-40B4-BE49-F238E27FC236}">
                <a16:creationId xmlns:a16="http://schemas.microsoft.com/office/drawing/2014/main" id="{4BC155D8-4818-B74F-8D8D-C3F35C99DB58}"/>
              </a:ext>
            </a:extLst>
          </p:cNvPr>
          <p:cNvPicPr>
            <a:picLocks noChangeAspect="1"/>
          </p:cNvPicPr>
          <p:nvPr/>
        </p:nvPicPr>
        <p:blipFill>
          <a:blip r:embed="rId2"/>
          <a:stretch>
            <a:fillRect/>
          </a:stretch>
        </p:blipFill>
        <p:spPr>
          <a:xfrm>
            <a:off x="8452022" y="1223321"/>
            <a:ext cx="3406409" cy="3442266"/>
          </a:xfrm>
          <a:prstGeom prst="rect">
            <a:avLst/>
          </a:prstGeom>
        </p:spPr>
      </p:pic>
    </p:spTree>
    <p:extLst>
      <p:ext uri="{BB962C8B-B14F-4D97-AF65-F5344CB8AC3E}">
        <p14:creationId xmlns:p14="http://schemas.microsoft.com/office/powerpoint/2010/main" val="2505506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283E2A-2CB2-4F47-89A2-853E5D7497CE}"/>
              </a:ext>
            </a:extLst>
          </p:cNvPr>
          <p:cNvSpPr/>
          <p:nvPr/>
        </p:nvSpPr>
        <p:spPr>
          <a:xfrm rot="16200000">
            <a:off x="-2718486" y="2718485"/>
            <a:ext cx="6858001" cy="1421027"/>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BCD3E10-08E4-EB46-B8CF-6A95CB3D72BD}"/>
              </a:ext>
            </a:extLst>
          </p:cNvPr>
          <p:cNvSpPr/>
          <p:nvPr/>
        </p:nvSpPr>
        <p:spPr>
          <a:xfrm>
            <a:off x="483973" y="1190029"/>
            <a:ext cx="11224054" cy="20553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267901AF-049A-A346-B96E-FCF436E8597E}"/>
              </a:ext>
            </a:extLst>
          </p:cNvPr>
          <p:cNvSpPr txBox="1"/>
          <p:nvPr/>
        </p:nvSpPr>
        <p:spPr>
          <a:xfrm>
            <a:off x="2442518" y="1357326"/>
            <a:ext cx="8839201" cy="1923604"/>
          </a:xfrm>
          <a:prstGeom prst="rect">
            <a:avLst/>
          </a:prstGeom>
          <a:noFill/>
        </p:spPr>
        <p:txBody>
          <a:bodyPr wrap="square" rtlCol="0">
            <a:spAutoFit/>
          </a:bodyPr>
          <a:lstStyle/>
          <a:p>
            <a:pPr>
              <a:spcAft>
                <a:spcPts val="600"/>
              </a:spcAft>
            </a:pPr>
            <a:r>
              <a:rPr lang="en-US" sz="2400" b="1" dirty="0">
                <a:solidFill>
                  <a:srgbClr val="1976D2"/>
                </a:solidFill>
              </a:rPr>
              <a:t>Can I continue to work from home?</a:t>
            </a:r>
            <a:r>
              <a:rPr lang="en-US" sz="2400" dirty="0">
                <a:solidFill>
                  <a:srgbClr val="1976D2"/>
                </a:solidFill>
                <a:effectLst/>
              </a:rPr>
              <a:t> </a:t>
            </a:r>
          </a:p>
          <a:p>
            <a:pPr>
              <a:spcAft>
                <a:spcPts val="600"/>
              </a:spcAft>
            </a:pPr>
            <a:r>
              <a:rPr lang="en-US" dirty="0">
                <a:solidFill>
                  <a:schemeClr val="tx1">
                    <a:lumMod val="75000"/>
                    <a:lumOff val="25000"/>
                  </a:schemeClr>
                </a:solidFill>
              </a:rPr>
              <a:t>While some positions may be working at times from home to help create social distancing, we expect all employees to report to work at OHS when requested unless there is a legitimate reason for continued telework, such as an employee with a compromised immune system or caregiving responsibilities that prevent the employee from returning to the workplace temporarily. You should discuss your specific circumstances with your manager. </a:t>
            </a:r>
          </a:p>
        </p:txBody>
      </p:sp>
      <p:sp>
        <p:nvSpPr>
          <p:cNvPr id="7" name="Rectangle 6">
            <a:extLst>
              <a:ext uri="{FF2B5EF4-FFF2-40B4-BE49-F238E27FC236}">
                <a16:creationId xmlns:a16="http://schemas.microsoft.com/office/drawing/2014/main" id="{CA86EA40-EE4E-2D40-9743-CCA25E87B9C2}"/>
              </a:ext>
            </a:extLst>
          </p:cNvPr>
          <p:cNvSpPr/>
          <p:nvPr/>
        </p:nvSpPr>
        <p:spPr>
          <a:xfrm>
            <a:off x="483973" y="3407732"/>
            <a:ext cx="11224054" cy="20553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D77F4780-B06C-4B49-9CB6-83E0FFC75083}"/>
              </a:ext>
            </a:extLst>
          </p:cNvPr>
          <p:cNvSpPr txBox="1"/>
          <p:nvPr/>
        </p:nvSpPr>
        <p:spPr>
          <a:xfrm>
            <a:off x="2442518" y="3612101"/>
            <a:ext cx="8839201" cy="1646605"/>
          </a:xfrm>
          <a:prstGeom prst="rect">
            <a:avLst/>
          </a:prstGeom>
          <a:noFill/>
        </p:spPr>
        <p:txBody>
          <a:bodyPr wrap="square" rtlCol="0">
            <a:spAutoFit/>
          </a:bodyPr>
          <a:lstStyle/>
          <a:p>
            <a:pPr>
              <a:spcAft>
                <a:spcPts val="600"/>
              </a:spcAft>
            </a:pPr>
            <a:r>
              <a:rPr lang="en-US" sz="2400" b="1" dirty="0">
                <a:solidFill>
                  <a:srgbClr val="1976D2"/>
                </a:solidFill>
              </a:rPr>
              <a:t>Is it safe to return to work? </a:t>
            </a:r>
          </a:p>
          <a:p>
            <a:pPr>
              <a:spcAft>
                <a:spcPts val="600"/>
              </a:spcAft>
            </a:pPr>
            <a:r>
              <a:rPr lang="en-US" dirty="0">
                <a:solidFill>
                  <a:schemeClr val="tx1">
                    <a:lumMod val="75000"/>
                    <a:lumOff val="25000"/>
                  </a:schemeClr>
                </a:solidFill>
              </a:rPr>
              <a:t>We are taking every precaution to ensure our workplace is safe. We are following federal health and safety guidelines as well as guidance from our state and local governments. We are implementing practices such as employee health screenings and social distancing practices to keep our workplace healthy.</a:t>
            </a:r>
            <a:r>
              <a:rPr lang="en-US" dirty="0">
                <a:solidFill>
                  <a:schemeClr val="tx1">
                    <a:lumMod val="75000"/>
                    <a:lumOff val="25000"/>
                  </a:schemeClr>
                </a:solidFill>
                <a:effectLst/>
              </a:rPr>
              <a:t> </a:t>
            </a:r>
            <a:endParaRPr lang="en-US" dirty="0">
              <a:solidFill>
                <a:schemeClr val="tx1">
                  <a:lumMod val="75000"/>
                  <a:lumOff val="25000"/>
                </a:schemeClr>
              </a:solidFill>
            </a:endParaRPr>
          </a:p>
        </p:txBody>
      </p:sp>
      <p:sp>
        <p:nvSpPr>
          <p:cNvPr id="10" name="TextBox 9">
            <a:extLst>
              <a:ext uri="{FF2B5EF4-FFF2-40B4-BE49-F238E27FC236}">
                <a16:creationId xmlns:a16="http://schemas.microsoft.com/office/drawing/2014/main" id="{B41333FB-DCFF-5B46-A40E-A8D3DED77AFF}"/>
              </a:ext>
            </a:extLst>
          </p:cNvPr>
          <p:cNvSpPr txBox="1"/>
          <p:nvPr/>
        </p:nvSpPr>
        <p:spPr>
          <a:xfrm>
            <a:off x="1905002" y="420128"/>
            <a:ext cx="7578811" cy="646331"/>
          </a:xfrm>
          <a:prstGeom prst="rect">
            <a:avLst/>
          </a:prstGeom>
          <a:noFill/>
        </p:spPr>
        <p:txBody>
          <a:bodyPr wrap="square" rtlCol="0">
            <a:spAutoFit/>
          </a:bodyPr>
          <a:lstStyle/>
          <a:p>
            <a:pPr>
              <a:spcAft>
                <a:spcPts val="600"/>
              </a:spcAft>
            </a:pPr>
            <a:r>
              <a:rPr lang="en-US" sz="3600" b="1" dirty="0">
                <a:solidFill>
                  <a:srgbClr val="1976D2"/>
                </a:solidFill>
              </a:rPr>
              <a:t>Frequently Asked Questions</a:t>
            </a:r>
            <a:endParaRPr lang="en-US" dirty="0"/>
          </a:p>
        </p:txBody>
      </p:sp>
      <p:pic>
        <p:nvPicPr>
          <p:cNvPr id="12" name="Picture 11" descr="A close up of a logo&#10;&#10;Description automatically generated">
            <a:extLst>
              <a:ext uri="{FF2B5EF4-FFF2-40B4-BE49-F238E27FC236}">
                <a16:creationId xmlns:a16="http://schemas.microsoft.com/office/drawing/2014/main" id="{8A625B58-41A6-024D-886D-BC7B674B871C}"/>
              </a:ext>
            </a:extLst>
          </p:cNvPr>
          <p:cNvPicPr>
            <a:picLocks noChangeAspect="1"/>
          </p:cNvPicPr>
          <p:nvPr/>
        </p:nvPicPr>
        <p:blipFill>
          <a:blip r:embed="rId3"/>
          <a:stretch>
            <a:fillRect/>
          </a:stretch>
        </p:blipFill>
        <p:spPr>
          <a:xfrm>
            <a:off x="820372" y="1514121"/>
            <a:ext cx="1349598" cy="1410597"/>
          </a:xfrm>
          <a:prstGeom prst="rect">
            <a:avLst/>
          </a:prstGeom>
        </p:spPr>
      </p:pic>
      <p:pic>
        <p:nvPicPr>
          <p:cNvPr id="14" name="Picture 13" descr="A close up of a logo&#10;&#10;Description automatically generated">
            <a:extLst>
              <a:ext uri="{FF2B5EF4-FFF2-40B4-BE49-F238E27FC236}">
                <a16:creationId xmlns:a16="http://schemas.microsoft.com/office/drawing/2014/main" id="{5F272B90-EA09-6042-8B77-71ED7697FEE4}"/>
              </a:ext>
            </a:extLst>
          </p:cNvPr>
          <p:cNvPicPr>
            <a:picLocks noChangeAspect="1"/>
          </p:cNvPicPr>
          <p:nvPr/>
        </p:nvPicPr>
        <p:blipFill>
          <a:blip r:embed="rId4"/>
          <a:stretch>
            <a:fillRect/>
          </a:stretch>
        </p:blipFill>
        <p:spPr>
          <a:xfrm>
            <a:off x="845613" y="3661667"/>
            <a:ext cx="1294824" cy="1547472"/>
          </a:xfrm>
          <a:prstGeom prst="rect">
            <a:avLst/>
          </a:prstGeom>
        </p:spPr>
      </p:pic>
    </p:spTree>
    <p:extLst>
      <p:ext uri="{BB962C8B-B14F-4D97-AF65-F5344CB8AC3E}">
        <p14:creationId xmlns:p14="http://schemas.microsoft.com/office/powerpoint/2010/main" val="3552264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283E2A-2CB2-4F47-89A2-853E5D7497CE}"/>
              </a:ext>
            </a:extLst>
          </p:cNvPr>
          <p:cNvSpPr/>
          <p:nvPr/>
        </p:nvSpPr>
        <p:spPr>
          <a:xfrm rot="16200000">
            <a:off x="-2718486" y="2718485"/>
            <a:ext cx="6858001" cy="1421027"/>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BCD3E10-08E4-EB46-B8CF-6A95CB3D72BD}"/>
              </a:ext>
            </a:extLst>
          </p:cNvPr>
          <p:cNvSpPr/>
          <p:nvPr/>
        </p:nvSpPr>
        <p:spPr>
          <a:xfrm>
            <a:off x="483973" y="1177672"/>
            <a:ext cx="11224054" cy="23518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267901AF-049A-A346-B96E-FCF436E8597E}"/>
              </a:ext>
            </a:extLst>
          </p:cNvPr>
          <p:cNvSpPr txBox="1"/>
          <p:nvPr/>
        </p:nvSpPr>
        <p:spPr>
          <a:xfrm>
            <a:off x="2442518" y="1344969"/>
            <a:ext cx="8876271" cy="1923604"/>
          </a:xfrm>
          <a:prstGeom prst="rect">
            <a:avLst/>
          </a:prstGeom>
          <a:noFill/>
        </p:spPr>
        <p:txBody>
          <a:bodyPr wrap="square" rtlCol="0">
            <a:spAutoFit/>
          </a:bodyPr>
          <a:lstStyle/>
          <a:p>
            <a:pPr>
              <a:spcAft>
                <a:spcPts val="600"/>
              </a:spcAft>
            </a:pPr>
            <a:r>
              <a:rPr lang="en-US" sz="2400" b="1" dirty="0">
                <a:solidFill>
                  <a:srgbClr val="1976D2"/>
                </a:solidFill>
              </a:rPr>
              <a:t>What if I can’t get to work? </a:t>
            </a:r>
          </a:p>
          <a:p>
            <a:pPr>
              <a:spcAft>
                <a:spcPts val="600"/>
              </a:spcAft>
            </a:pPr>
            <a:r>
              <a:rPr lang="en-US" dirty="0">
                <a:solidFill>
                  <a:schemeClr val="tx1">
                    <a:lumMod val="75000"/>
                    <a:lumOff val="25000"/>
                  </a:schemeClr>
                </a:solidFill>
              </a:rPr>
              <a:t>It is likely that some employees will have to change their normal commuting practice. Using mass transit may not be an option or may be considered too risky for some. You should take steps now to identify all potential options for a safe commute, such as using a personal vehicle or ride-share services. If you have difficulty with transportation to work, please discuss this with your manager. </a:t>
            </a:r>
          </a:p>
        </p:txBody>
      </p:sp>
      <p:sp>
        <p:nvSpPr>
          <p:cNvPr id="7" name="Rectangle 6">
            <a:extLst>
              <a:ext uri="{FF2B5EF4-FFF2-40B4-BE49-F238E27FC236}">
                <a16:creationId xmlns:a16="http://schemas.microsoft.com/office/drawing/2014/main" id="{CA86EA40-EE4E-2D40-9743-CCA25E87B9C2}"/>
              </a:ext>
            </a:extLst>
          </p:cNvPr>
          <p:cNvSpPr/>
          <p:nvPr/>
        </p:nvSpPr>
        <p:spPr>
          <a:xfrm>
            <a:off x="483973" y="3696787"/>
            <a:ext cx="11224054" cy="23518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D77F4780-B06C-4B49-9CB6-83E0FFC75083}"/>
              </a:ext>
            </a:extLst>
          </p:cNvPr>
          <p:cNvSpPr txBox="1"/>
          <p:nvPr/>
        </p:nvSpPr>
        <p:spPr>
          <a:xfrm>
            <a:off x="2442518" y="3876238"/>
            <a:ext cx="8876271" cy="2200602"/>
          </a:xfrm>
          <a:prstGeom prst="rect">
            <a:avLst/>
          </a:prstGeom>
          <a:noFill/>
        </p:spPr>
        <p:txBody>
          <a:bodyPr wrap="square" rtlCol="0">
            <a:spAutoFit/>
          </a:bodyPr>
          <a:lstStyle/>
          <a:p>
            <a:pPr>
              <a:spcAft>
                <a:spcPts val="600"/>
              </a:spcAft>
            </a:pPr>
            <a:r>
              <a:rPr lang="en-US" sz="2400" b="1" dirty="0">
                <a:solidFill>
                  <a:srgbClr val="1976D2"/>
                </a:solidFill>
              </a:rPr>
              <a:t>Will my work schedule change? </a:t>
            </a:r>
          </a:p>
          <a:p>
            <a:pPr>
              <a:spcAft>
                <a:spcPts val="600"/>
              </a:spcAft>
            </a:pPr>
            <a:r>
              <a:rPr lang="en-US" dirty="0">
                <a:solidFill>
                  <a:schemeClr val="tx1">
                    <a:lumMod val="75000"/>
                    <a:lumOff val="25000"/>
                  </a:schemeClr>
                </a:solidFill>
              </a:rPr>
              <a:t>To enable more social distancing in the shelter, we will be evaluating work spaces and traffic patterns to reduce the number of people coming and going at any particular time. For example, for those with shared offices, staff may work onsite on alternating days or work different hours. We may also consider staggering shift start and break times to limit everyone using the hallways, timeclocks and break rooms at the same time. Your manager will meet with you to discuss a schedule that works for you. </a:t>
            </a:r>
          </a:p>
        </p:txBody>
      </p:sp>
      <p:sp>
        <p:nvSpPr>
          <p:cNvPr id="10" name="TextBox 9">
            <a:extLst>
              <a:ext uri="{FF2B5EF4-FFF2-40B4-BE49-F238E27FC236}">
                <a16:creationId xmlns:a16="http://schemas.microsoft.com/office/drawing/2014/main" id="{B41333FB-DCFF-5B46-A40E-A8D3DED77AFF}"/>
              </a:ext>
            </a:extLst>
          </p:cNvPr>
          <p:cNvSpPr txBox="1"/>
          <p:nvPr/>
        </p:nvSpPr>
        <p:spPr>
          <a:xfrm>
            <a:off x="1905002" y="420128"/>
            <a:ext cx="7578811" cy="646331"/>
          </a:xfrm>
          <a:prstGeom prst="rect">
            <a:avLst/>
          </a:prstGeom>
          <a:noFill/>
        </p:spPr>
        <p:txBody>
          <a:bodyPr wrap="square" rtlCol="0">
            <a:spAutoFit/>
          </a:bodyPr>
          <a:lstStyle/>
          <a:p>
            <a:pPr>
              <a:spcAft>
                <a:spcPts val="600"/>
              </a:spcAft>
            </a:pPr>
            <a:r>
              <a:rPr lang="en-US" sz="3600" b="1" dirty="0">
                <a:solidFill>
                  <a:srgbClr val="1976D2"/>
                </a:solidFill>
              </a:rPr>
              <a:t>Frequently Asked Questions, cont.</a:t>
            </a:r>
            <a:endParaRPr lang="en-US" dirty="0"/>
          </a:p>
        </p:txBody>
      </p:sp>
      <p:pic>
        <p:nvPicPr>
          <p:cNvPr id="9" name="Picture 8" descr="A close up of a logo&#10;&#10;Description automatically generated">
            <a:extLst>
              <a:ext uri="{FF2B5EF4-FFF2-40B4-BE49-F238E27FC236}">
                <a16:creationId xmlns:a16="http://schemas.microsoft.com/office/drawing/2014/main" id="{EC0BD516-1A61-7045-899B-DE23451A645F}"/>
              </a:ext>
            </a:extLst>
          </p:cNvPr>
          <p:cNvPicPr>
            <a:picLocks noChangeAspect="1"/>
          </p:cNvPicPr>
          <p:nvPr/>
        </p:nvPicPr>
        <p:blipFill>
          <a:blip r:embed="rId3"/>
          <a:stretch>
            <a:fillRect/>
          </a:stretch>
        </p:blipFill>
        <p:spPr>
          <a:xfrm>
            <a:off x="813486" y="1884127"/>
            <a:ext cx="1485457" cy="1003267"/>
          </a:xfrm>
          <a:prstGeom prst="rect">
            <a:avLst/>
          </a:prstGeom>
        </p:spPr>
      </p:pic>
      <p:pic>
        <p:nvPicPr>
          <p:cNvPr id="12" name="Picture 11" descr="A picture containing object, clock&#10;&#10;Description automatically generated">
            <a:extLst>
              <a:ext uri="{FF2B5EF4-FFF2-40B4-BE49-F238E27FC236}">
                <a16:creationId xmlns:a16="http://schemas.microsoft.com/office/drawing/2014/main" id="{823DA45F-87AA-394A-92D2-D80653F418E9}"/>
              </a:ext>
            </a:extLst>
          </p:cNvPr>
          <p:cNvPicPr>
            <a:picLocks noChangeAspect="1"/>
          </p:cNvPicPr>
          <p:nvPr/>
        </p:nvPicPr>
        <p:blipFill>
          <a:blip r:embed="rId4"/>
          <a:stretch>
            <a:fillRect/>
          </a:stretch>
        </p:blipFill>
        <p:spPr>
          <a:xfrm>
            <a:off x="813486" y="4145443"/>
            <a:ext cx="1402741" cy="1402741"/>
          </a:xfrm>
          <a:prstGeom prst="rect">
            <a:avLst/>
          </a:prstGeom>
        </p:spPr>
      </p:pic>
    </p:spTree>
    <p:extLst>
      <p:ext uri="{BB962C8B-B14F-4D97-AF65-F5344CB8AC3E}">
        <p14:creationId xmlns:p14="http://schemas.microsoft.com/office/powerpoint/2010/main" val="1435387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283E2A-2CB2-4F47-89A2-853E5D7497CE}"/>
              </a:ext>
            </a:extLst>
          </p:cNvPr>
          <p:cNvSpPr/>
          <p:nvPr/>
        </p:nvSpPr>
        <p:spPr>
          <a:xfrm rot="16200000">
            <a:off x="-2718486" y="2718485"/>
            <a:ext cx="6858001" cy="1421027"/>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BCD3E10-08E4-EB46-B8CF-6A95CB3D72BD}"/>
              </a:ext>
            </a:extLst>
          </p:cNvPr>
          <p:cNvSpPr/>
          <p:nvPr/>
        </p:nvSpPr>
        <p:spPr>
          <a:xfrm>
            <a:off x="483973" y="1190029"/>
            <a:ext cx="11224054" cy="23224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267901AF-049A-A346-B96E-FCF436E8597E}"/>
              </a:ext>
            </a:extLst>
          </p:cNvPr>
          <p:cNvSpPr txBox="1"/>
          <p:nvPr/>
        </p:nvSpPr>
        <p:spPr>
          <a:xfrm>
            <a:off x="2442518" y="1357327"/>
            <a:ext cx="8975125" cy="1369606"/>
          </a:xfrm>
          <a:prstGeom prst="rect">
            <a:avLst/>
          </a:prstGeom>
          <a:noFill/>
        </p:spPr>
        <p:txBody>
          <a:bodyPr wrap="square" rtlCol="0">
            <a:spAutoFit/>
          </a:bodyPr>
          <a:lstStyle/>
          <a:p>
            <a:pPr>
              <a:spcAft>
                <a:spcPts val="600"/>
              </a:spcAft>
            </a:pPr>
            <a:r>
              <a:rPr lang="en-US" sz="2400" b="1" dirty="0">
                <a:solidFill>
                  <a:srgbClr val="1976D2"/>
                </a:solidFill>
              </a:rPr>
              <a:t>Do I have to answer medical questions when reporting to work? </a:t>
            </a:r>
          </a:p>
          <a:p>
            <a:pPr>
              <a:spcAft>
                <a:spcPts val="600"/>
              </a:spcAft>
            </a:pPr>
            <a:r>
              <a:rPr lang="en-US" dirty="0">
                <a:solidFill>
                  <a:schemeClr val="tx1">
                    <a:lumMod val="75000"/>
                    <a:lumOff val="25000"/>
                  </a:schemeClr>
                </a:solidFill>
              </a:rPr>
              <a:t>All employees will be required to answer questions regarding COVID-19 symptoms before entering our building. Individuals who refuse to answer health screening questions will not be permitted entry into the building. </a:t>
            </a:r>
            <a:endParaRPr lang="en-US" dirty="0">
              <a:solidFill>
                <a:srgbClr val="FF0000"/>
              </a:solidFill>
            </a:endParaRPr>
          </a:p>
        </p:txBody>
      </p:sp>
      <p:sp>
        <p:nvSpPr>
          <p:cNvPr id="7" name="Rectangle 6">
            <a:extLst>
              <a:ext uri="{FF2B5EF4-FFF2-40B4-BE49-F238E27FC236}">
                <a16:creationId xmlns:a16="http://schemas.microsoft.com/office/drawing/2014/main" id="{CA86EA40-EE4E-2D40-9743-CCA25E87B9C2}"/>
              </a:ext>
            </a:extLst>
          </p:cNvPr>
          <p:cNvSpPr/>
          <p:nvPr/>
        </p:nvSpPr>
        <p:spPr>
          <a:xfrm>
            <a:off x="483973" y="3679824"/>
            <a:ext cx="11224054" cy="23518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D77F4780-B06C-4B49-9CB6-83E0FFC75083}"/>
              </a:ext>
            </a:extLst>
          </p:cNvPr>
          <p:cNvSpPr txBox="1"/>
          <p:nvPr/>
        </p:nvSpPr>
        <p:spPr>
          <a:xfrm>
            <a:off x="2442519" y="3871837"/>
            <a:ext cx="8851558" cy="1923604"/>
          </a:xfrm>
          <a:prstGeom prst="rect">
            <a:avLst/>
          </a:prstGeom>
          <a:noFill/>
        </p:spPr>
        <p:txBody>
          <a:bodyPr wrap="square" rtlCol="0">
            <a:spAutoFit/>
          </a:bodyPr>
          <a:lstStyle/>
          <a:p>
            <a:pPr>
              <a:spcAft>
                <a:spcPts val="600"/>
              </a:spcAft>
            </a:pPr>
            <a:r>
              <a:rPr lang="en-US" sz="2400" b="1" dirty="0">
                <a:solidFill>
                  <a:srgbClr val="1976D2"/>
                </a:solidFill>
              </a:rPr>
              <a:t>What should I do if I feel sick? </a:t>
            </a:r>
          </a:p>
          <a:p>
            <a:pPr>
              <a:spcAft>
                <a:spcPts val="600"/>
              </a:spcAft>
            </a:pPr>
            <a:r>
              <a:rPr lang="en-US" dirty="0">
                <a:solidFill>
                  <a:schemeClr val="tx1">
                    <a:lumMod val="75000"/>
                    <a:lumOff val="25000"/>
                  </a:schemeClr>
                </a:solidFill>
              </a:rPr>
              <a:t>Employees who feel ill should notify their manager per the company policy and not report to work. If you are already at work and begin feeling sick, you should notify your manager and go home immediately. Employees can utilize accrued paid-time-off hours and/or other paid leave that may be available or take unpaid time. If you feel your illness could be COVID related, contact Human Resources for more information and next steps. </a:t>
            </a:r>
          </a:p>
        </p:txBody>
      </p:sp>
      <p:sp>
        <p:nvSpPr>
          <p:cNvPr id="10" name="TextBox 9">
            <a:extLst>
              <a:ext uri="{FF2B5EF4-FFF2-40B4-BE49-F238E27FC236}">
                <a16:creationId xmlns:a16="http://schemas.microsoft.com/office/drawing/2014/main" id="{B41333FB-DCFF-5B46-A40E-A8D3DED77AFF}"/>
              </a:ext>
            </a:extLst>
          </p:cNvPr>
          <p:cNvSpPr txBox="1"/>
          <p:nvPr/>
        </p:nvSpPr>
        <p:spPr>
          <a:xfrm>
            <a:off x="1905002" y="420128"/>
            <a:ext cx="7578811" cy="646331"/>
          </a:xfrm>
          <a:prstGeom prst="rect">
            <a:avLst/>
          </a:prstGeom>
          <a:noFill/>
        </p:spPr>
        <p:txBody>
          <a:bodyPr wrap="square" rtlCol="0">
            <a:spAutoFit/>
          </a:bodyPr>
          <a:lstStyle/>
          <a:p>
            <a:pPr>
              <a:spcAft>
                <a:spcPts val="600"/>
              </a:spcAft>
            </a:pPr>
            <a:r>
              <a:rPr lang="en-US" sz="3600" b="1" dirty="0">
                <a:solidFill>
                  <a:srgbClr val="1976D2"/>
                </a:solidFill>
              </a:rPr>
              <a:t>Frequently Asked Questions, cont.</a:t>
            </a:r>
            <a:endParaRPr lang="en-US" dirty="0"/>
          </a:p>
        </p:txBody>
      </p:sp>
      <p:pic>
        <p:nvPicPr>
          <p:cNvPr id="13" name="Picture 12" descr="A picture containing clock&#10;&#10;Description automatically generated">
            <a:extLst>
              <a:ext uri="{FF2B5EF4-FFF2-40B4-BE49-F238E27FC236}">
                <a16:creationId xmlns:a16="http://schemas.microsoft.com/office/drawing/2014/main" id="{A59F7307-1CFF-D044-AF4D-606AEB88D2D6}"/>
              </a:ext>
            </a:extLst>
          </p:cNvPr>
          <p:cNvPicPr>
            <a:picLocks noChangeAspect="1"/>
          </p:cNvPicPr>
          <p:nvPr/>
        </p:nvPicPr>
        <p:blipFill>
          <a:blip r:embed="rId3"/>
          <a:stretch>
            <a:fillRect/>
          </a:stretch>
        </p:blipFill>
        <p:spPr>
          <a:xfrm>
            <a:off x="957005" y="1538743"/>
            <a:ext cx="1195129" cy="1509637"/>
          </a:xfrm>
          <a:prstGeom prst="rect">
            <a:avLst/>
          </a:prstGeom>
        </p:spPr>
      </p:pic>
      <p:pic>
        <p:nvPicPr>
          <p:cNvPr id="15" name="Picture 14" descr="A close up of a logo&#10;&#10;Description automatically generated">
            <a:extLst>
              <a:ext uri="{FF2B5EF4-FFF2-40B4-BE49-F238E27FC236}">
                <a16:creationId xmlns:a16="http://schemas.microsoft.com/office/drawing/2014/main" id="{5BE0900B-57E9-EE49-B5FA-10D81C96799B}"/>
              </a:ext>
            </a:extLst>
          </p:cNvPr>
          <p:cNvPicPr>
            <a:picLocks noChangeAspect="1"/>
          </p:cNvPicPr>
          <p:nvPr/>
        </p:nvPicPr>
        <p:blipFill>
          <a:blip r:embed="rId4"/>
          <a:stretch>
            <a:fillRect/>
          </a:stretch>
        </p:blipFill>
        <p:spPr>
          <a:xfrm>
            <a:off x="723239" y="4151869"/>
            <a:ext cx="1518977" cy="1383957"/>
          </a:xfrm>
          <a:prstGeom prst="rect">
            <a:avLst/>
          </a:prstGeom>
        </p:spPr>
      </p:pic>
    </p:spTree>
    <p:extLst>
      <p:ext uri="{BB962C8B-B14F-4D97-AF65-F5344CB8AC3E}">
        <p14:creationId xmlns:p14="http://schemas.microsoft.com/office/powerpoint/2010/main" val="117829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283E2A-2CB2-4F47-89A2-853E5D7497CE}"/>
              </a:ext>
            </a:extLst>
          </p:cNvPr>
          <p:cNvSpPr/>
          <p:nvPr/>
        </p:nvSpPr>
        <p:spPr>
          <a:xfrm rot="16200000">
            <a:off x="-2718486" y="2718485"/>
            <a:ext cx="6858001" cy="1421027"/>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BCD3E10-08E4-EB46-B8CF-6A95CB3D72BD}"/>
              </a:ext>
            </a:extLst>
          </p:cNvPr>
          <p:cNvSpPr/>
          <p:nvPr/>
        </p:nvSpPr>
        <p:spPr>
          <a:xfrm>
            <a:off x="483973" y="1190029"/>
            <a:ext cx="11224054" cy="233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267901AF-049A-A346-B96E-FCF436E8597E}"/>
              </a:ext>
            </a:extLst>
          </p:cNvPr>
          <p:cNvSpPr txBox="1"/>
          <p:nvPr/>
        </p:nvSpPr>
        <p:spPr>
          <a:xfrm>
            <a:off x="2442518" y="1357326"/>
            <a:ext cx="8913341" cy="1646605"/>
          </a:xfrm>
          <a:prstGeom prst="rect">
            <a:avLst/>
          </a:prstGeom>
          <a:noFill/>
        </p:spPr>
        <p:txBody>
          <a:bodyPr wrap="square" rtlCol="0">
            <a:spAutoFit/>
          </a:bodyPr>
          <a:lstStyle/>
          <a:p>
            <a:pPr>
              <a:spcAft>
                <a:spcPts val="600"/>
              </a:spcAft>
            </a:pPr>
            <a:r>
              <a:rPr lang="en-US" sz="2400" b="1" dirty="0">
                <a:solidFill>
                  <a:srgbClr val="1976D2"/>
                </a:solidFill>
              </a:rPr>
              <a:t>Do I have to wear a mask at work? </a:t>
            </a:r>
          </a:p>
          <a:p>
            <a:pPr>
              <a:spcAft>
                <a:spcPts val="600"/>
              </a:spcAft>
            </a:pPr>
            <a:r>
              <a:rPr lang="en-US" dirty="0">
                <a:solidFill>
                  <a:schemeClr val="tx1">
                    <a:lumMod val="75000"/>
                    <a:lumOff val="25000"/>
                  </a:schemeClr>
                </a:solidFill>
              </a:rPr>
              <a:t>OHS requires employees, volunteers and visitors to wear a mask at work. Those that do not have a mask will be provided one. Some situations such as working in a space alone will not require a mask. If you have a medical condition that restricts you from wearing one, please speak with Human Resources. </a:t>
            </a:r>
          </a:p>
        </p:txBody>
      </p:sp>
      <p:sp>
        <p:nvSpPr>
          <p:cNvPr id="7" name="Rectangle 6">
            <a:extLst>
              <a:ext uri="{FF2B5EF4-FFF2-40B4-BE49-F238E27FC236}">
                <a16:creationId xmlns:a16="http://schemas.microsoft.com/office/drawing/2014/main" id="{CA86EA40-EE4E-2D40-9743-CCA25E87B9C2}"/>
              </a:ext>
            </a:extLst>
          </p:cNvPr>
          <p:cNvSpPr/>
          <p:nvPr/>
        </p:nvSpPr>
        <p:spPr>
          <a:xfrm>
            <a:off x="483973" y="3693358"/>
            <a:ext cx="11224054" cy="26483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D77F4780-B06C-4B49-9CB6-83E0FFC75083}"/>
              </a:ext>
            </a:extLst>
          </p:cNvPr>
          <p:cNvSpPr txBox="1"/>
          <p:nvPr/>
        </p:nvSpPr>
        <p:spPr>
          <a:xfrm>
            <a:off x="2442518" y="3897728"/>
            <a:ext cx="8913341" cy="2200602"/>
          </a:xfrm>
          <a:prstGeom prst="rect">
            <a:avLst/>
          </a:prstGeom>
          <a:noFill/>
        </p:spPr>
        <p:txBody>
          <a:bodyPr wrap="square" rtlCol="0">
            <a:spAutoFit/>
          </a:bodyPr>
          <a:lstStyle/>
          <a:p>
            <a:pPr>
              <a:spcAft>
                <a:spcPts val="600"/>
              </a:spcAft>
            </a:pPr>
            <a:r>
              <a:rPr lang="en-US" sz="2400" b="1" dirty="0">
                <a:solidFill>
                  <a:srgbClr val="1976D2"/>
                </a:solidFill>
              </a:rPr>
              <a:t>Will we continue to have in-person meetings? </a:t>
            </a:r>
          </a:p>
          <a:p>
            <a:pPr>
              <a:spcAft>
                <a:spcPts val="600"/>
              </a:spcAft>
            </a:pPr>
            <a:r>
              <a:rPr lang="en-US" dirty="0">
                <a:solidFill>
                  <a:schemeClr val="tx1">
                    <a:lumMod val="75000"/>
                    <a:lumOff val="25000"/>
                  </a:schemeClr>
                </a:solidFill>
              </a:rPr>
              <a:t>In order to promote social distancing in the workplace, some meetings will need to be restructured. You may be asked to attend an in-person meeting with limited attendees in a space that is large enough to allow for distancing between participants. In addition, some meetings will include a virtual option for employees to participate from their personal workspace or from home. The meeting organizer and your manager can provide you with guidance specific to your role. </a:t>
            </a:r>
          </a:p>
        </p:txBody>
      </p:sp>
      <p:sp>
        <p:nvSpPr>
          <p:cNvPr id="10" name="TextBox 9">
            <a:extLst>
              <a:ext uri="{FF2B5EF4-FFF2-40B4-BE49-F238E27FC236}">
                <a16:creationId xmlns:a16="http://schemas.microsoft.com/office/drawing/2014/main" id="{B41333FB-DCFF-5B46-A40E-A8D3DED77AFF}"/>
              </a:ext>
            </a:extLst>
          </p:cNvPr>
          <p:cNvSpPr txBox="1"/>
          <p:nvPr/>
        </p:nvSpPr>
        <p:spPr>
          <a:xfrm>
            <a:off x="1905002" y="420128"/>
            <a:ext cx="7578811" cy="646331"/>
          </a:xfrm>
          <a:prstGeom prst="rect">
            <a:avLst/>
          </a:prstGeom>
          <a:noFill/>
        </p:spPr>
        <p:txBody>
          <a:bodyPr wrap="square" rtlCol="0">
            <a:spAutoFit/>
          </a:bodyPr>
          <a:lstStyle/>
          <a:p>
            <a:pPr>
              <a:spcAft>
                <a:spcPts val="600"/>
              </a:spcAft>
            </a:pPr>
            <a:r>
              <a:rPr lang="en-US" sz="3600" b="1" dirty="0">
                <a:solidFill>
                  <a:srgbClr val="1976D2"/>
                </a:solidFill>
              </a:rPr>
              <a:t>Frequently Asked Questions, cont.</a:t>
            </a:r>
            <a:endParaRPr lang="en-US" dirty="0"/>
          </a:p>
        </p:txBody>
      </p:sp>
      <p:pic>
        <p:nvPicPr>
          <p:cNvPr id="9" name="Picture 8" descr="A close up of a map&#10;&#10;Description automatically generated">
            <a:extLst>
              <a:ext uri="{FF2B5EF4-FFF2-40B4-BE49-F238E27FC236}">
                <a16:creationId xmlns:a16="http://schemas.microsoft.com/office/drawing/2014/main" id="{F445E94E-1671-1542-A89E-9AFC0BFF0C3B}"/>
              </a:ext>
            </a:extLst>
          </p:cNvPr>
          <p:cNvPicPr>
            <a:picLocks noChangeAspect="1"/>
          </p:cNvPicPr>
          <p:nvPr/>
        </p:nvPicPr>
        <p:blipFill>
          <a:blip r:embed="rId3"/>
          <a:stretch>
            <a:fillRect/>
          </a:stretch>
        </p:blipFill>
        <p:spPr>
          <a:xfrm>
            <a:off x="873212" y="1547240"/>
            <a:ext cx="1273329" cy="1629861"/>
          </a:xfrm>
          <a:prstGeom prst="rect">
            <a:avLst/>
          </a:prstGeom>
        </p:spPr>
      </p:pic>
      <p:pic>
        <p:nvPicPr>
          <p:cNvPr id="12" name="Picture 11" descr="A close up of a logo&#10;&#10;Description automatically generated">
            <a:extLst>
              <a:ext uri="{FF2B5EF4-FFF2-40B4-BE49-F238E27FC236}">
                <a16:creationId xmlns:a16="http://schemas.microsoft.com/office/drawing/2014/main" id="{253BCC0E-D5E8-004D-B00D-8B2104E444E8}"/>
              </a:ext>
            </a:extLst>
          </p:cNvPr>
          <p:cNvPicPr>
            <a:picLocks noChangeAspect="1"/>
          </p:cNvPicPr>
          <p:nvPr/>
        </p:nvPicPr>
        <p:blipFill>
          <a:blip r:embed="rId4"/>
          <a:stretch>
            <a:fillRect/>
          </a:stretch>
        </p:blipFill>
        <p:spPr>
          <a:xfrm>
            <a:off x="732939" y="4428416"/>
            <a:ext cx="1553061" cy="1076379"/>
          </a:xfrm>
          <a:prstGeom prst="rect">
            <a:avLst/>
          </a:prstGeom>
        </p:spPr>
      </p:pic>
    </p:spTree>
    <p:extLst>
      <p:ext uri="{BB962C8B-B14F-4D97-AF65-F5344CB8AC3E}">
        <p14:creationId xmlns:p14="http://schemas.microsoft.com/office/powerpoint/2010/main" val="593455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283E2A-2CB2-4F47-89A2-853E5D7497CE}"/>
              </a:ext>
            </a:extLst>
          </p:cNvPr>
          <p:cNvSpPr/>
          <p:nvPr/>
        </p:nvSpPr>
        <p:spPr>
          <a:xfrm rot="16200000">
            <a:off x="-2718486" y="2718485"/>
            <a:ext cx="6858001" cy="1421027"/>
          </a:xfrm>
          <a:prstGeom prst="rect">
            <a:avLst/>
          </a:prstGeom>
          <a:solidFill>
            <a:srgbClr val="197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BCD3E10-08E4-EB46-B8CF-6A95CB3D72BD}"/>
              </a:ext>
            </a:extLst>
          </p:cNvPr>
          <p:cNvSpPr/>
          <p:nvPr/>
        </p:nvSpPr>
        <p:spPr>
          <a:xfrm>
            <a:off x="483973" y="1190029"/>
            <a:ext cx="11224054" cy="25417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267901AF-049A-A346-B96E-FCF436E8597E}"/>
              </a:ext>
            </a:extLst>
          </p:cNvPr>
          <p:cNvSpPr txBox="1"/>
          <p:nvPr/>
        </p:nvSpPr>
        <p:spPr>
          <a:xfrm>
            <a:off x="2442518" y="1357326"/>
            <a:ext cx="8913341" cy="1923604"/>
          </a:xfrm>
          <a:prstGeom prst="rect">
            <a:avLst/>
          </a:prstGeom>
          <a:noFill/>
        </p:spPr>
        <p:txBody>
          <a:bodyPr wrap="square" rtlCol="0">
            <a:spAutoFit/>
          </a:bodyPr>
          <a:lstStyle/>
          <a:p>
            <a:pPr>
              <a:spcAft>
                <a:spcPts val="600"/>
              </a:spcAft>
            </a:pPr>
            <a:r>
              <a:rPr lang="en-US" sz="2400" b="1" dirty="0">
                <a:solidFill>
                  <a:srgbClr val="1976D2"/>
                </a:solidFill>
              </a:rPr>
              <a:t>How will positive cases of COVID-19 be handled in the workplace?</a:t>
            </a:r>
          </a:p>
          <a:p>
            <a:pPr>
              <a:spcAft>
                <a:spcPts val="600"/>
              </a:spcAft>
            </a:pPr>
            <a:r>
              <a:rPr lang="en-US" dirty="0">
                <a:solidFill>
                  <a:schemeClr val="tx1">
                    <a:lumMod val="75000"/>
                    <a:lumOff val="25000"/>
                  </a:schemeClr>
                </a:solidFill>
              </a:rPr>
              <a:t>Despite all precautionary measures, there is always a risk of workplace exposure to communicable diseases. Should an employee contract COVID-19 and expose others in our workplace, we will immediately inform all employees of the possible exposure. Employees who have been potentially exposed will be sent home and asked to telework for 14 days. A thorough cleaning of the workspace used by the infected individual will be conducted. </a:t>
            </a:r>
          </a:p>
        </p:txBody>
      </p:sp>
      <p:sp>
        <p:nvSpPr>
          <p:cNvPr id="7" name="Rectangle 6">
            <a:extLst>
              <a:ext uri="{FF2B5EF4-FFF2-40B4-BE49-F238E27FC236}">
                <a16:creationId xmlns:a16="http://schemas.microsoft.com/office/drawing/2014/main" id="{CA86EA40-EE4E-2D40-9743-CCA25E87B9C2}"/>
              </a:ext>
            </a:extLst>
          </p:cNvPr>
          <p:cNvSpPr/>
          <p:nvPr/>
        </p:nvSpPr>
        <p:spPr>
          <a:xfrm>
            <a:off x="483973" y="3970678"/>
            <a:ext cx="11224054" cy="26483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D77F4780-B06C-4B49-9CB6-83E0FFC75083}"/>
              </a:ext>
            </a:extLst>
          </p:cNvPr>
          <p:cNvSpPr txBox="1"/>
          <p:nvPr/>
        </p:nvSpPr>
        <p:spPr>
          <a:xfrm>
            <a:off x="2442518" y="4175048"/>
            <a:ext cx="8913341" cy="2015936"/>
          </a:xfrm>
          <a:prstGeom prst="rect">
            <a:avLst/>
          </a:prstGeom>
          <a:noFill/>
        </p:spPr>
        <p:txBody>
          <a:bodyPr wrap="square" rtlCol="0">
            <a:spAutoFit/>
          </a:bodyPr>
          <a:lstStyle/>
          <a:p>
            <a:pPr>
              <a:spcAft>
                <a:spcPts val="600"/>
              </a:spcAft>
            </a:pPr>
            <a:r>
              <a:rPr lang="en-US" sz="2400" b="1" dirty="0">
                <a:solidFill>
                  <a:srgbClr val="1976D2"/>
                </a:solidFill>
              </a:rPr>
              <a:t>Do I have to pay the health insurance premiums that I missed while I was not working? </a:t>
            </a:r>
          </a:p>
          <a:p>
            <a:pPr>
              <a:spcAft>
                <a:spcPts val="600"/>
              </a:spcAft>
            </a:pPr>
            <a:r>
              <a:rPr lang="en-US" dirty="0">
                <a:solidFill>
                  <a:schemeClr val="tx1">
                    <a:lumMod val="75000"/>
                    <a:lumOff val="25000"/>
                  </a:schemeClr>
                </a:solidFill>
              </a:rPr>
              <a:t>Employees are responsible for paying their portion of health insurance premiums that were missed while on unpaid leave. Employees have several options for paying these premiums including a lump-sum payroll deduction or a series of deductions. You will be contacted by Human Resources to make arrangements for these payments. </a:t>
            </a:r>
          </a:p>
        </p:txBody>
      </p:sp>
      <p:sp>
        <p:nvSpPr>
          <p:cNvPr id="10" name="TextBox 9">
            <a:extLst>
              <a:ext uri="{FF2B5EF4-FFF2-40B4-BE49-F238E27FC236}">
                <a16:creationId xmlns:a16="http://schemas.microsoft.com/office/drawing/2014/main" id="{B41333FB-DCFF-5B46-A40E-A8D3DED77AFF}"/>
              </a:ext>
            </a:extLst>
          </p:cNvPr>
          <p:cNvSpPr txBox="1"/>
          <p:nvPr/>
        </p:nvSpPr>
        <p:spPr>
          <a:xfrm>
            <a:off x="1905002" y="420128"/>
            <a:ext cx="7578811" cy="646331"/>
          </a:xfrm>
          <a:prstGeom prst="rect">
            <a:avLst/>
          </a:prstGeom>
          <a:noFill/>
        </p:spPr>
        <p:txBody>
          <a:bodyPr wrap="square" rtlCol="0">
            <a:spAutoFit/>
          </a:bodyPr>
          <a:lstStyle/>
          <a:p>
            <a:pPr>
              <a:spcAft>
                <a:spcPts val="600"/>
              </a:spcAft>
            </a:pPr>
            <a:r>
              <a:rPr lang="en-US" sz="3600" b="1" dirty="0">
                <a:solidFill>
                  <a:srgbClr val="1976D2"/>
                </a:solidFill>
              </a:rPr>
              <a:t>Frequently Asked Questions, cont.</a:t>
            </a:r>
            <a:endParaRPr lang="en-US" dirty="0"/>
          </a:p>
        </p:txBody>
      </p:sp>
      <p:pic>
        <p:nvPicPr>
          <p:cNvPr id="8" name="Picture 7" descr="A close up of a logo&#10;&#10;Description automatically generated">
            <a:extLst>
              <a:ext uri="{FF2B5EF4-FFF2-40B4-BE49-F238E27FC236}">
                <a16:creationId xmlns:a16="http://schemas.microsoft.com/office/drawing/2014/main" id="{476FEAFC-BF6E-F747-B579-2482C2E90890}"/>
              </a:ext>
            </a:extLst>
          </p:cNvPr>
          <p:cNvPicPr>
            <a:picLocks noChangeAspect="1"/>
          </p:cNvPicPr>
          <p:nvPr/>
        </p:nvPicPr>
        <p:blipFill>
          <a:blip r:embed="rId3"/>
          <a:stretch>
            <a:fillRect/>
          </a:stretch>
        </p:blipFill>
        <p:spPr>
          <a:xfrm>
            <a:off x="654298" y="1786138"/>
            <a:ext cx="1533462" cy="1348804"/>
          </a:xfrm>
          <a:prstGeom prst="rect">
            <a:avLst/>
          </a:prstGeom>
        </p:spPr>
      </p:pic>
      <p:pic>
        <p:nvPicPr>
          <p:cNvPr id="11" name="Picture 10" descr="A close up of a sign&#10;&#10;Description automatically generated">
            <a:extLst>
              <a:ext uri="{FF2B5EF4-FFF2-40B4-BE49-F238E27FC236}">
                <a16:creationId xmlns:a16="http://schemas.microsoft.com/office/drawing/2014/main" id="{A533C5D0-10A0-D247-AA4B-E256312572BB}"/>
              </a:ext>
            </a:extLst>
          </p:cNvPr>
          <p:cNvPicPr>
            <a:picLocks noChangeAspect="1"/>
          </p:cNvPicPr>
          <p:nvPr/>
        </p:nvPicPr>
        <p:blipFill>
          <a:blip r:embed="rId4"/>
          <a:stretch>
            <a:fillRect/>
          </a:stretch>
        </p:blipFill>
        <p:spPr>
          <a:xfrm>
            <a:off x="783895" y="4599396"/>
            <a:ext cx="1403865" cy="1241569"/>
          </a:xfrm>
          <a:prstGeom prst="rect">
            <a:avLst/>
          </a:prstGeom>
        </p:spPr>
      </p:pic>
    </p:spTree>
    <p:extLst>
      <p:ext uri="{BB962C8B-B14F-4D97-AF65-F5344CB8AC3E}">
        <p14:creationId xmlns:p14="http://schemas.microsoft.com/office/powerpoint/2010/main" val="2537469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RMCoreMembersOnly xmlns="511efe6e-5714-4295-aa3f-8c8f10cd3753">true</SHRMCoreMembersOnly>
    <TaxKeywordTaxHTField xmlns="9e35c72e-853b-4481-acd9-8b56c994845b">
      <Terms xmlns="http://schemas.microsoft.com/office/infopath/2007/PartnerControls"/>
    </TaxKeywordTaxHTField>
    <TaxCatchAll xmlns="9e35c72e-853b-4481-acd9-8b56c994845b"/>
    <PublishingExpirationDate xmlns="http://schemas.microsoft.com/sharepoint/v3" xsi:nil="true"/>
    <SHRMCoreIsTool xmlns="511efe6e-5714-4295-aa3f-8c8f10cd3753">true</SHRMCoreIsTool>
    <PublishingStartDate xmlns="http://schemas.microsoft.com/sharepoint/v3" xsi:nil="true"/>
    <_dlc_DocId xmlns="9e35c72e-853b-4481-acd9-8b56c994845b">UC5APVKEY7YA-282198670-279</_dlc_DocId>
    <_dlc_DocIdUrl xmlns="9e35c72e-853b-4481-acd9-8b56c994845b">
      <Url>https://edit.shrm.org/ResourcesAndTools/tools-and-samples/hr-forms/_layouts/15/DocIdRedir.aspx?ID=UC5APVKEY7YA-282198670-279</Url>
      <Description>UC5APVKEY7YA-282198670-279</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9EA774CC2397FA4482C6A81CCAD77235" ma:contentTypeVersion="6" ma:contentTypeDescription="Create a new document." ma:contentTypeScope="" ma:versionID="3203e80bbf045574afa90dc443d6f36f">
  <xsd:schema xmlns:xsd="http://www.w3.org/2001/XMLSchema" xmlns:xs="http://www.w3.org/2001/XMLSchema" xmlns:p="http://schemas.microsoft.com/office/2006/metadata/properties" xmlns:ns1="http://schemas.microsoft.com/sharepoint/v3" xmlns:ns2="9e35c72e-853b-4481-acd9-8b56c994845b" xmlns:ns3="511efe6e-5714-4295-aa3f-8c8f10cd3753" targetNamespace="http://schemas.microsoft.com/office/2006/metadata/properties" ma:root="true" ma:fieldsID="1e32094d58892605fc06e9812a1b1428" ns1:_="" ns2:_="" ns3:_="">
    <xsd:import namespace="http://schemas.microsoft.com/sharepoint/v3"/>
    <xsd:import namespace="9e35c72e-853b-4481-acd9-8b56c994845b"/>
    <xsd:import namespace="511efe6e-5714-4295-aa3f-8c8f10cd3753"/>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TaxKeywordTaxHTField" minOccurs="0"/>
                <xsd:element ref="ns2:TaxCatchAll" minOccurs="0"/>
                <xsd:element ref="ns3:SHRMCoreIsTool" minOccurs="0"/>
                <xsd:element ref="ns3:SHRMCoreMembersOnl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e35c72e-853b-4481-acd9-8b56c994845b"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34ac6ce0-1bc1-4c00-9ac6-5299b43f4132}" ma:internalName="TaxCatchAll" ma:showField="CatchAllData" ma:web="9e35c72e-853b-4481-acd9-8b56c994845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1efe6e-5714-4295-aa3f-8c8f10cd3753" elementFormDefault="qualified">
    <xsd:import namespace="http://schemas.microsoft.com/office/2006/documentManagement/types"/>
    <xsd:import namespace="http://schemas.microsoft.com/office/infopath/2007/PartnerControls"/>
    <xsd:element name="SHRMCoreIsTool" ma:index="16" nillable="true" ma:displayName="Is Tool" ma:internalName="SHRMCoreIsTool">
      <xsd:simpleType>
        <xsd:restriction base="dms:Boolean"/>
      </xsd:simpleType>
    </xsd:element>
    <xsd:element name="SHRMCoreMembersOnly" ma:index="17" nillable="true" ma:displayName="Members Only" ma:internalName="SHRMCoreMembersOnly">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FE0BF3-109A-41E8-AA39-3C8809411E66}">
  <ds:schemaRefs>
    <ds:schemaRef ds:uri="http://schemas.microsoft.com/sharepoint/events"/>
  </ds:schemaRefs>
</ds:datastoreItem>
</file>

<file path=customXml/itemProps2.xml><?xml version="1.0" encoding="utf-8"?>
<ds:datastoreItem xmlns:ds="http://schemas.openxmlformats.org/officeDocument/2006/customXml" ds:itemID="{45224E4A-4A82-4F02-8475-B8070F917291}">
  <ds:schemaRefs>
    <ds:schemaRef ds:uri="http://schemas.microsoft.com/sharepoint/v3/contenttype/forms"/>
  </ds:schemaRefs>
</ds:datastoreItem>
</file>

<file path=customXml/itemProps3.xml><?xml version="1.0" encoding="utf-8"?>
<ds:datastoreItem xmlns:ds="http://schemas.openxmlformats.org/officeDocument/2006/customXml" ds:itemID="{A9477FE5-189B-411E-AF84-C498A6EF57AB}">
  <ds:schemaRefs>
    <ds:schemaRef ds:uri="http://schemas.microsoft.com/office/2006/metadata/properties"/>
    <ds:schemaRef ds:uri="http://schemas.microsoft.com/sharepoint/v3"/>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511efe6e-5714-4295-aa3f-8c8f10cd3753"/>
    <ds:schemaRef ds:uri="http://purl.org/dc/elements/1.1/"/>
    <ds:schemaRef ds:uri="9e35c72e-853b-4481-acd9-8b56c994845b"/>
    <ds:schemaRef ds:uri="http://www.w3.org/XML/1998/namespace"/>
    <ds:schemaRef ds:uri="http://purl.org/dc/dcmitype/"/>
  </ds:schemaRefs>
</ds:datastoreItem>
</file>

<file path=customXml/itemProps4.xml><?xml version="1.0" encoding="utf-8"?>
<ds:datastoreItem xmlns:ds="http://schemas.openxmlformats.org/officeDocument/2006/customXml" ds:itemID="{25601806-CF70-4452-8B8C-21445D1E2C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e35c72e-853b-4481-acd9-8b56c994845b"/>
    <ds:schemaRef ds:uri="511efe6e-5714-4295-aa3f-8c8f10cd37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800</TotalTime>
  <Words>1200</Words>
  <Application>Microsoft Macintosh PowerPoint</Application>
  <PresentationFormat>Widescreen</PresentationFormat>
  <Paragraphs>63</Paragraphs>
  <Slides>10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Tylor, Julia</dc:creator>
  <cp:lastModifiedBy>Microsoft Office User</cp:lastModifiedBy>
  <cp:revision>27</cp:revision>
  <dcterms:created xsi:type="dcterms:W3CDTF">2020-05-14T17:23:21Z</dcterms:created>
  <dcterms:modified xsi:type="dcterms:W3CDTF">2020-06-09T18:13:59Z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0x0101009EA774CC2397FA4482C6A81CCAD77235</vt:lpwstr>
  </property>
  <property fmtid="{D5CDD505-2E9C-101B-9397-08002B2CF9AE}" pid="3" name="_dlc_DocIdItemGuid">
    <vt:lpwstr>de3b7e86-cd16-487e-b3c5-9e1d383fd074</vt:lpwstr>
  </property>
  <property fmtid="{D5CDD505-2E9C-101B-9397-08002B2CF9AE}" pid="4" name="TaxKeyword">
    <vt:lpwstr/>
  </property>
</Properties>
</file>